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2" r:id="rId6"/>
    <p:sldId id="304" r:id="rId7"/>
    <p:sldId id="318" r:id="rId8"/>
    <p:sldId id="320" r:id="rId9"/>
    <p:sldId id="321" r:id="rId10"/>
    <p:sldId id="323" r:id="rId11"/>
    <p:sldId id="325" r:id="rId12"/>
    <p:sldId id="335" r:id="rId13"/>
    <p:sldId id="326" r:id="rId14"/>
    <p:sldId id="336" r:id="rId15"/>
    <p:sldId id="337" r:id="rId16"/>
    <p:sldId id="327" r:id="rId17"/>
    <p:sldId id="338" r:id="rId18"/>
    <p:sldId id="347" r:id="rId19"/>
    <p:sldId id="348" r:id="rId20"/>
    <p:sldId id="329" r:id="rId21"/>
    <p:sldId id="330" r:id="rId22"/>
    <p:sldId id="331" r:id="rId23"/>
    <p:sldId id="332" r:id="rId24"/>
    <p:sldId id="342" r:id="rId25"/>
    <p:sldId id="341" r:id="rId26"/>
    <p:sldId id="340" r:id="rId27"/>
    <p:sldId id="339" r:id="rId28"/>
    <p:sldId id="343" r:id="rId29"/>
    <p:sldId id="350" r:id="rId30"/>
    <p:sldId id="345" r:id="rId31"/>
    <p:sldId id="349" r:id="rId32"/>
    <p:sldId id="351" r:id="rId33"/>
    <p:sldId id="352" r:id="rId34"/>
    <p:sldId id="35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7750" y="1237467"/>
            <a:ext cx="3214307" cy="2901694"/>
          </a:xfrm>
        </p:spPr>
        <p:txBody>
          <a:bodyPr anchor="b">
            <a:normAutofit/>
          </a:bodyPr>
          <a:lstStyle/>
          <a:p>
            <a:r>
              <a:rPr lang="en-US" sz="3600" dirty="0">
                <a:solidFill>
                  <a:schemeClr val="tx1"/>
                </a:solidFill>
              </a:rPr>
              <a:t>Analysez des données d’un systême éducatif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Projet 2: </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1- Regroupement des données par indicateur </a:t>
            </a:r>
          </a:p>
          <a:p>
            <a:r>
              <a:rPr lang="fr-FR" sz="1700" b="1" cap="none" dirty="0">
                <a:latin typeface="Calibri" panose="020F0502020204030204" pitchFamily="34" charset="0"/>
                <a:cs typeface="Calibri" panose="020F0502020204030204" pitchFamily="34" charset="0"/>
              </a:rPr>
              <a:t>a) Base de données globale </a:t>
            </a:r>
          </a:p>
        </p:txBody>
      </p:sp>
      <p:pic>
        <p:nvPicPr>
          <p:cNvPr id="4" name="Image 3">
            <a:extLst>
              <a:ext uri="{FF2B5EF4-FFF2-40B4-BE49-F238E27FC236}">
                <a16:creationId xmlns:a16="http://schemas.microsoft.com/office/drawing/2014/main" id="{B04AD2DB-D558-4A18-935D-6A056EBFCEA7}"/>
              </a:ext>
            </a:extLst>
          </p:cNvPr>
          <p:cNvPicPr>
            <a:picLocks noChangeAspect="1"/>
          </p:cNvPicPr>
          <p:nvPr/>
        </p:nvPicPr>
        <p:blipFill>
          <a:blip r:embed="rId2"/>
          <a:stretch>
            <a:fillRect/>
          </a:stretch>
        </p:blipFill>
        <p:spPr>
          <a:xfrm>
            <a:off x="0" y="2747259"/>
            <a:ext cx="12192000" cy="3711499"/>
          </a:xfrm>
          <a:prstGeom prst="rect">
            <a:avLst/>
          </a:prstGeom>
        </p:spPr>
      </p:pic>
    </p:spTree>
    <p:extLst>
      <p:ext uri="{BB962C8B-B14F-4D97-AF65-F5344CB8AC3E}">
        <p14:creationId xmlns:p14="http://schemas.microsoft.com/office/powerpoint/2010/main" val="359923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9" name="Espace réservé du texte 2">
            <a:extLst>
              <a:ext uri="{FF2B5EF4-FFF2-40B4-BE49-F238E27FC236}">
                <a16:creationId xmlns:a16="http://schemas.microsoft.com/office/drawing/2014/main" id="{5455CBDE-A6FA-4F8D-A5B4-3CF5D513DF7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1- Regroupement des données par indicateur </a:t>
            </a:r>
          </a:p>
          <a:p>
            <a:r>
              <a:rPr lang="fr-FR" sz="1700" b="1" cap="none" dirty="0">
                <a:latin typeface="Calibri" panose="020F0502020204030204" pitchFamily="34" charset="0"/>
                <a:cs typeface="Calibri" panose="020F0502020204030204" pitchFamily="34" charset="0"/>
              </a:rPr>
              <a:t>b) Calcul de la moyenne par indicateur selon les années choisis</a:t>
            </a:r>
          </a:p>
        </p:txBody>
      </p:sp>
      <p:pic>
        <p:nvPicPr>
          <p:cNvPr id="10" name="Image 9">
            <a:extLst>
              <a:ext uri="{FF2B5EF4-FFF2-40B4-BE49-F238E27FC236}">
                <a16:creationId xmlns:a16="http://schemas.microsoft.com/office/drawing/2014/main" id="{32E9F7F3-EF64-4EE3-AF63-ACA4154B4BBE}"/>
              </a:ext>
            </a:extLst>
          </p:cNvPr>
          <p:cNvPicPr>
            <a:picLocks noChangeAspect="1"/>
          </p:cNvPicPr>
          <p:nvPr/>
        </p:nvPicPr>
        <p:blipFill>
          <a:blip r:embed="rId2"/>
          <a:stretch>
            <a:fillRect/>
          </a:stretch>
        </p:blipFill>
        <p:spPr>
          <a:xfrm>
            <a:off x="0" y="3755637"/>
            <a:ext cx="12192000" cy="1519722"/>
          </a:xfrm>
          <a:prstGeom prst="rect">
            <a:avLst/>
          </a:prstGeom>
        </p:spPr>
      </p:pic>
      <p:sp>
        <p:nvSpPr>
          <p:cNvPr id="13" name="Ellipse 12">
            <a:extLst>
              <a:ext uri="{FF2B5EF4-FFF2-40B4-BE49-F238E27FC236}">
                <a16:creationId xmlns:a16="http://schemas.microsoft.com/office/drawing/2014/main" id="{BD7F94C1-53AE-41CF-8804-7C13588BF0FD}"/>
              </a:ext>
            </a:extLst>
          </p:cNvPr>
          <p:cNvSpPr/>
          <p:nvPr/>
        </p:nvSpPr>
        <p:spPr>
          <a:xfrm>
            <a:off x="10733103" y="3515557"/>
            <a:ext cx="1340528" cy="641862"/>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0093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pic>
        <p:nvPicPr>
          <p:cNvPr id="5" name="Image 4">
            <a:extLst>
              <a:ext uri="{FF2B5EF4-FFF2-40B4-BE49-F238E27FC236}">
                <a16:creationId xmlns:a16="http://schemas.microsoft.com/office/drawing/2014/main" id="{20190C8C-8C12-4ACC-B65A-9D1D2E5CF9D9}"/>
              </a:ext>
            </a:extLst>
          </p:cNvPr>
          <p:cNvPicPr>
            <a:picLocks noChangeAspect="1"/>
          </p:cNvPicPr>
          <p:nvPr/>
        </p:nvPicPr>
        <p:blipFill>
          <a:blip r:embed="rId2"/>
          <a:stretch>
            <a:fillRect/>
          </a:stretch>
        </p:blipFill>
        <p:spPr>
          <a:xfrm>
            <a:off x="189834" y="3108085"/>
            <a:ext cx="11812332" cy="2854555"/>
          </a:xfrm>
          <a:prstGeom prst="rect">
            <a:avLst/>
          </a:prstGeom>
        </p:spPr>
      </p:pic>
      <p:sp>
        <p:nvSpPr>
          <p:cNvPr id="9" name="Espace réservé du texte 2">
            <a:extLst>
              <a:ext uri="{FF2B5EF4-FFF2-40B4-BE49-F238E27FC236}">
                <a16:creationId xmlns:a16="http://schemas.microsoft.com/office/drawing/2014/main" id="{5455CBDE-A6FA-4F8D-A5B4-3CF5D513DF7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1- Regroupement des données par indicateur </a:t>
            </a:r>
          </a:p>
          <a:p>
            <a:r>
              <a:rPr lang="fr-FR" sz="1700" b="1" cap="none" dirty="0">
                <a:latin typeface="Calibri" panose="020F0502020204030204" pitchFamily="34" charset="0"/>
                <a:cs typeface="Calibri" panose="020F0502020204030204" pitchFamily="34" charset="0"/>
              </a:rPr>
              <a:t>c) Regroupement des indicateurs par pays </a:t>
            </a:r>
          </a:p>
        </p:txBody>
      </p:sp>
    </p:spTree>
    <p:extLst>
      <p:ext uri="{BB962C8B-B14F-4D97-AF65-F5344CB8AC3E}">
        <p14:creationId xmlns:p14="http://schemas.microsoft.com/office/powerpoint/2010/main" val="86098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1- Regroupement des données par indicateur </a:t>
            </a:r>
          </a:p>
          <a:p>
            <a:r>
              <a:rPr lang="fr-FR" sz="1700" b="1" cap="none" dirty="0">
                <a:latin typeface="Calibri" panose="020F0502020204030204" pitchFamily="34" charset="0"/>
                <a:cs typeface="Calibri" panose="020F0502020204030204" pitchFamily="34" charset="0"/>
              </a:rPr>
              <a:t>d) Regroupement des indicateurs par région </a:t>
            </a:r>
          </a:p>
        </p:txBody>
      </p:sp>
      <p:pic>
        <p:nvPicPr>
          <p:cNvPr id="6" name="Image 5">
            <a:extLst>
              <a:ext uri="{FF2B5EF4-FFF2-40B4-BE49-F238E27FC236}">
                <a16:creationId xmlns:a16="http://schemas.microsoft.com/office/drawing/2014/main" id="{13EDA84E-8BE1-4B4D-820A-7A5567819E4E}"/>
              </a:ext>
            </a:extLst>
          </p:cNvPr>
          <p:cNvPicPr>
            <a:picLocks noChangeAspect="1"/>
          </p:cNvPicPr>
          <p:nvPr/>
        </p:nvPicPr>
        <p:blipFill>
          <a:blip r:embed="rId2"/>
          <a:stretch>
            <a:fillRect/>
          </a:stretch>
        </p:blipFill>
        <p:spPr>
          <a:xfrm>
            <a:off x="0" y="2817232"/>
            <a:ext cx="12192000" cy="3942447"/>
          </a:xfrm>
          <a:prstGeom prst="rect">
            <a:avLst/>
          </a:prstGeom>
        </p:spPr>
      </p:pic>
    </p:spTree>
    <p:extLst>
      <p:ext uri="{BB962C8B-B14F-4D97-AF65-F5344CB8AC3E}">
        <p14:creationId xmlns:p14="http://schemas.microsoft.com/office/powerpoint/2010/main" val="268115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1- Regroupement des données par indicateur </a:t>
            </a:r>
          </a:p>
          <a:p>
            <a:r>
              <a:rPr lang="fr-FR" sz="1700" b="1" cap="none" dirty="0">
                <a:latin typeface="Calibri" panose="020F0502020204030204" pitchFamily="34" charset="0"/>
                <a:cs typeface="Calibri" panose="020F0502020204030204" pitchFamily="34" charset="0"/>
              </a:rPr>
              <a:t>e) Visualisation des valeurs aberrantes </a:t>
            </a:r>
          </a:p>
        </p:txBody>
      </p:sp>
      <p:pic>
        <p:nvPicPr>
          <p:cNvPr id="18" name="Image 17">
            <a:extLst>
              <a:ext uri="{FF2B5EF4-FFF2-40B4-BE49-F238E27FC236}">
                <a16:creationId xmlns:a16="http://schemas.microsoft.com/office/drawing/2014/main" id="{0D5331A2-CC29-4452-8013-8025DA6307EE}"/>
              </a:ext>
            </a:extLst>
          </p:cNvPr>
          <p:cNvPicPr>
            <a:picLocks noChangeAspect="1"/>
          </p:cNvPicPr>
          <p:nvPr/>
        </p:nvPicPr>
        <p:blipFill>
          <a:blip r:embed="rId2"/>
          <a:stretch>
            <a:fillRect/>
          </a:stretch>
        </p:blipFill>
        <p:spPr>
          <a:xfrm>
            <a:off x="0" y="3107296"/>
            <a:ext cx="12192000" cy="3626304"/>
          </a:xfrm>
          <a:prstGeom prst="rect">
            <a:avLst/>
          </a:prstGeom>
        </p:spPr>
      </p:pic>
      <p:sp>
        <p:nvSpPr>
          <p:cNvPr id="21" name="Ellipse 20">
            <a:extLst>
              <a:ext uri="{FF2B5EF4-FFF2-40B4-BE49-F238E27FC236}">
                <a16:creationId xmlns:a16="http://schemas.microsoft.com/office/drawing/2014/main" id="{80AC270E-CA9F-4CA5-8536-236C24C4465A}"/>
              </a:ext>
            </a:extLst>
          </p:cNvPr>
          <p:cNvSpPr/>
          <p:nvPr/>
        </p:nvSpPr>
        <p:spPr>
          <a:xfrm>
            <a:off x="7043759" y="6374167"/>
            <a:ext cx="2117997" cy="36186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2" name="Ellipse 21">
            <a:extLst>
              <a:ext uri="{FF2B5EF4-FFF2-40B4-BE49-F238E27FC236}">
                <a16:creationId xmlns:a16="http://schemas.microsoft.com/office/drawing/2014/main" id="{84FBAC44-7E9C-4336-BF5A-844787B9E794}"/>
              </a:ext>
            </a:extLst>
          </p:cNvPr>
          <p:cNvSpPr/>
          <p:nvPr/>
        </p:nvSpPr>
        <p:spPr>
          <a:xfrm>
            <a:off x="9072979" y="6374167"/>
            <a:ext cx="1935332" cy="2955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cxnSp>
        <p:nvCxnSpPr>
          <p:cNvPr id="25" name="Connecteur droit avec flèche 24">
            <a:extLst>
              <a:ext uri="{FF2B5EF4-FFF2-40B4-BE49-F238E27FC236}">
                <a16:creationId xmlns:a16="http://schemas.microsoft.com/office/drawing/2014/main" id="{F2962F57-4873-48BB-B2E0-B8001E9B9A21}"/>
              </a:ext>
            </a:extLst>
          </p:cNvPr>
          <p:cNvCxnSpPr>
            <a:cxnSpLocks/>
          </p:cNvCxnSpPr>
          <p:nvPr/>
        </p:nvCxnSpPr>
        <p:spPr>
          <a:xfrm flipH="1">
            <a:off x="7464305" y="2350056"/>
            <a:ext cx="1084891" cy="14584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FB1823A4-EFED-4B60-A082-D3F3BCC2D86B}"/>
              </a:ext>
            </a:extLst>
          </p:cNvPr>
          <p:cNvCxnSpPr>
            <a:cxnSpLocks/>
          </p:cNvCxnSpPr>
          <p:nvPr/>
        </p:nvCxnSpPr>
        <p:spPr>
          <a:xfrm>
            <a:off x="8549196" y="2350056"/>
            <a:ext cx="0" cy="14584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CD01111-73D8-48FF-BD58-50361F2F8C92}"/>
              </a:ext>
            </a:extLst>
          </p:cNvPr>
          <p:cNvCxnSpPr>
            <a:cxnSpLocks/>
          </p:cNvCxnSpPr>
          <p:nvPr/>
        </p:nvCxnSpPr>
        <p:spPr>
          <a:xfrm>
            <a:off x="8549196" y="2350056"/>
            <a:ext cx="1491449" cy="17815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840DC455-DB6F-4288-830C-760A5F37B814}"/>
              </a:ext>
            </a:extLst>
          </p:cNvPr>
          <p:cNvSpPr/>
          <p:nvPr/>
        </p:nvSpPr>
        <p:spPr>
          <a:xfrm>
            <a:off x="8006750" y="1828958"/>
            <a:ext cx="1491449" cy="5210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820BB175-E216-4CFA-9108-B92571F8D7C3}"/>
              </a:ext>
            </a:extLst>
          </p:cNvPr>
          <p:cNvSpPr txBox="1"/>
          <p:nvPr/>
        </p:nvSpPr>
        <p:spPr>
          <a:xfrm>
            <a:off x="8255863" y="1942090"/>
            <a:ext cx="993221" cy="307777"/>
          </a:xfrm>
          <a:prstGeom prst="rect">
            <a:avLst/>
          </a:prstGeom>
          <a:noFill/>
        </p:spPr>
        <p:txBody>
          <a:bodyPr wrap="none" rtlCol="0">
            <a:spAutoFit/>
          </a:bodyPr>
          <a:lstStyle/>
          <a:p>
            <a:r>
              <a:rPr lang="fr-FR" sz="1400" dirty="0"/>
              <a:t>Population</a:t>
            </a:r>
          </a:p>
        </p:txBody>
      </p:sp>
    </p:spTree>
    <p:extLst>
      <p:ext uri="{BB962C8B-B14F-4D97-AF65-F5344CB8AC3E}">
        <p14:creationId xmlns:p14="http://schemas.microsoft.com/office/powerpoint/2010/main" val="573645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1- Regroupement des données par indicateur </a:t>
            </a:r>
          </a:p>
          <a:p>
            <a:r>
              <a:rPr lang="fr-FR" sz="1700" b="1" cap="none" dirty="0">
                <a:latin typeface="Calibri" panose="020F0502020204030204" pitchFamily="34" charset="0"/>
                <a:cs typeface="Calibri" panose="020F0502020204030204" pitchFamily="34" charset="0"/>
              </a:rPr>
              <a:t>e) Visualisation des </a:t>
            </a:r>
            <a:r>
              <a:rPr lang="fr-FR" sz="1700" b="1" cap="none" dirty="0" err="1">
                <a:latin typeface="Calibri" panose="020F0502020204030204" pitchFamily="34" charset="0"/>
                <a:cs typeface="Calibri" panose="020F0502020204030204" pitchFamily="34" charset="0"/>
              </a:rPr>
              <a:t>outliers</a:t>
            </a:r>
            <a:endParaRPr lang="fr-FR" sz="1700" b="1" cap="none" dirty="0">
              <a:latin typeface="Calibri" panose="020F0502020204030204" pitchFamily="34" charset="0"/>
              <a:cs typeface="Calibri" panose="020F0502020204030204" pitchFamily="34" charset="0"/>
            </a:endParaRPr>
          </a:p>
        </p:txBody>
      </p:sp>
      <p:pic>
        <p:nvPicPr>
          <p:cNvPr id="11" name="Image 10">
            <a:extLst>
              <a:ext uri="{FF2B5EF4-FFF2-40B4-BE49-F238E27FC236}">
                <a16:creationId xmlns:a16="http://schemas.microsoft.com/office/drawing/2014/main" id="{4A4A4773-1C63-4FE0-8223-FBD0360CA4CF}"/>
              </a:ext>
            </a:extLst>
          </p:cNvPr>
          <p:cNvPicPr>
            <a:picLocks noChangeAspect="1"/>
          </p:cNvPicPr>
          <p:nvPr/>
        </p:nvPicPr>
        <p:blipFill>
          <a:blip r:embed="rId2"/>
          <a:stretch>
            <a:fillRect/>
          </a:stretch>
        </p:blipFill>
        <p:spPr>
          <a:xfrm>
            <a:off x="5655953" y="2523979"/>
            <a:ext cx="4933300" cy="2735574"/>
          </a:xfrm>
          <a:prstGeom prst="rect">
            <a:avLst/>
          </a:prstGeom>
        </p:spPr>
      </p:pic>
      <p:pic>
        <p:nvPicPr>
          <p:cNvPr id="12" name="Image 11">
            <a:extLst>
              <a:ext uri="{FF2B5EF4-FFF2-40B4-BE49-F238E27FC236}">
                <a16:creationId xmlns:a16="http://schemas.microsoft.com/office/drawing/2014/main" id="{60AF1E9B-1BDF-480C-948F-30E1EC3F8AD2}"/>
              </a:ext>
            </a:extLst>
          </p:cNvPr>
          <p:cNvPicPr>
            <a:picLocks noChangeAspect="1"/>
          </p:cNvPicPr>
          <p:nvPr/>
        </p:nvPicPr>
        <p:blipFill>
          <a:blip r:embed="rId3"/>
          <a:stretch>
            <a:fillRect/>
          </a:stretch>
        </p:blipFill>
        <p:spPr>
          <a:xfrm>
            <a:off x="656208" y="2698529"/>
            <a:ext cx="4162941" cy="2631544"/>
          </a:xfrm>
          <a:prstGeom prst="rect">
            <a:avLst/>
          </a:prstGeom>
        </p:spPr>
      </p:pic>
      <p:pic>
        <p:nvPicPr>
          <p:cNvPr id="13" name="Image 12">
            <a:extLst>
              <a:ext uri="{FF2B5EF4-FFF2-40B4-BE49-F238E27FC236}">
                <a16:creationId xmlns:a16="http://schemas.microsoft.com/office/drawing/2014/main" id="{19E23C27-7EFA-4FD1-816A-62DBB632B851}"/>
              </a:ext>
            </a:extLst>
          </p:cNvPr>
          <p:cNvPicPr>
            <a:picLocks noChangeAspect="1"/>
          </p:cNvPicPr>
          <p:nvPr/>
        </p:nvPicPr>
        <p:blipFill>
          <a:blip r:embed="rId4"/>
          <a:stretch>
            <a:fillRect/>
          </a:stretch>
        </p:blipFill>
        <p:spPr>
          <a:xfrm>
            <a:off x="520221" y="5238024"/>
            <a:ext cx="10271464" cy="1619976"/>
          </a:xfrm>
          <a:prstGeom prst="rect">
            <a:avLst/>
          </a:prstGeom>
        </p:spPr>
      </p:pic>
      <p:sp>
        <p:nvSpPr>
          <p:cNvPr id="14" name="Ellipse 13">
            <a:extLst>
              <a:ext uri="{FF2B5EF4-FFF2-40B4-BE49-F238E27FC236}">
                <a16:creationId xmlns:a16="http://schemas.microsoft.com/office/drawing/2014/main" id="{AF96B294-FDC9-4AC9-9CA5-1B02A2FE3213}"/>
              </a:ext>
            </a:extLst>
          </p:cNvPr>
          <p:cNvSpPr/>
          <p:nvPr/>
        </p:nvSpPr>
        <p:spPr>
          <a:xfrm>
            <a:off x="213064" y="6250466"/>
            <a:ext cx="1340528" cy="641862"/>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cxnSp>
        <p:nvCxnSpPr>
          <p:cNvPr id="16" name="Connecteur droit avec flèche 15">
            <a:extLst>
              <a:ext uri="{FF2B5EF4-FFF2-40B4-BE49-F238E27FC236}">
                <a16:creationId xmlns:a16="http://schemas.microsoft.com/office/drawing/2014/main" id="{29070871-DFF4-4F08-92BC-A40001F17403}"/>
              </a:ext>
            </a:extLst>
          </p:cNvPr>
          <p:cNvCxnSpPr>
            <a:cxnSpLocks/>
          </p:cNvCxnSpPr>
          <p:nvPr/>
        </p:nvCxnSpPr>
        <p:spPr>
          <a:xfrm flipH="1">
            <a:off x="4553963" y="2997274"/>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976C158A-4EC6-403E-A98E-C156FDEB81D2}"/>
              </a:ext>
            </a:extLst>
          </p:cNvPr>
          <p:cNvCxnSpPr>
            <a:cxnSpLocks/>
          </p:cNvCxnSpPr>
          <p:nvPr/>
        </p:nvCxnSpPr>
        <p:spPr>
          <a:xfrm flipH="1">
            <a:off x="10358296" y="2841681"/>
            <a:ext cx="721995" cy="9046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6374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1- Regroupement des données par indicateur </a:t>
            </a:r>
          </a:p>
          <a:p>
            <a:r>
              <a:rPr lang="fr-FR" sz="1700" b="1" cap="none" dirty="0">
                <a:latin typeface="Calibri" panose="020F0502020204030204" pitchFamily="34" charset="0"/>
                <a:cs typeface="Calibri" panose="020F0502020204030204" pitchFamily="34" charset="0"/>
              </a:rPr>
              <a:t>e) Visualisation des </a:t>
            </a:r>
            <a:r>
              <a:rPr lang="fr-FR" sz="1700" b="1" cap="none" dirty="0" err="1">
                <a:latin typeface="Calibri" panose="020F0502020204030204" pitchFamily="34" charset="0"/>
                <a:cs typeface="Calibri" panose="020F0502020204030204" pitchFamily="34" charset="0"/>
              </a:rPr>
              <a:t>outliers</a:t>
            </a:r>
            <a:endParaRPr lang="fr-FR" sz="1700" b="1" cap="none" dirty="0">
              <a:latin typeface="Calibri" panose="020F0502020204030204" pitchFamily="34" charset="0"/>
              <a:cs typeface="Calibri" panose="020F0502020204030204" pitchFamily="34" charset="0"/>
            </a:endParaRPr>
          </a:p>
        </p:txBody>
      </p:sp>
      <p:pic>
        <p:nvPicPr>
          <p:cNvPr id="13" name="Image 12">
            <a:extLst>
              <a:ext uri="{FF2B5EF4-FFF2-40B4-BE49-F238E27FC236}">
                <a16:creationId xmlns:a16="http://schemas.microsoft.com/office/drawing/2014/main" id="{19E23C27-7EFA-4FD1-816A-62DBB632B851}"/>
              </a:ext>
            </a:extLst>
          </p:cNvPr>
          <p:cNvPicPr>
            <a:picLocks noChangeAspect="1"/>
          </p:cNvPicPr>
          <p:nvPr/>
        </p:nvPicPr>
        <p:blipFill>
          <a:blip r:embed="rId2"/>
          <a:stretch>
            <a:fillRect/>
          </a:stretch>
        </p:blipFill>
        <p:spPr>
          <a:xfrm>
            <a:off x="520221" y="5238024"/>
            <a:ext cx="10271464" cy="1619976"/>
          </a:xfrm>
          <a:prstGeom prst="rect">
            <a:avLst/>
          </a:prstGeom>
        </p:spPr>
      </p:pic>
      <p:pic>
        <p:nvPicPr>
          <p:cNvPr id="10" name="Image 9">
            <a:extLst>
              <a:ext uri="{FF2B5EF4-FFF2-40B4-BE49-F238E27FC236}">
                <a16:creationId xmlns:a16="http://schemas.microsoft.com/office/drawing/2014/main" id="{577E18A0-D060-4138-923F-5CE81E41E496}"/>
              </a:ext>
            </a:extLst>
          </p:cNvPr>
          <p:cNvPicPr>
            <a:picLocks noChangeAspect="1"/>
          </p:cNvPicPr>
          <p:nvPr/>
        </p:nvPicPr>
        <p:blipFill>
          <a:blip r:embed="rId3"/>
          <a:stretch>
            <a:fillRect/>
          </a:stretch>
        </p:blipFill>
        <p:spPr>
          <a:xfrm>
            <a:off x="520220" y="3195393"/>
            <a:ext cx="10271465" cy="3055073"/>
          </a:xfrm>
          <a:prstGeom prst="rect">
            <a:avLst/>
          </a:prstGeom>
        </p:spPr>
      </p:pic>
      <p:sp>
        <p:nvSpPr>
          <p:cNvPr id="3" name="Rectangle 2">
            <a:extLst>
              <a:ext uri="{FF2B5EF4-FFF2-40B4-BE49-F238E27FC236}">
                <a16:creationId xmlns:a16="http://schemas.microsoft.com/office/drawing/2014/main" id="{39D985D9-E13E-464A-A103-D0F3E4678CF6}"/>
              </a:ext>
            </a:extLst>
          </p:cNvPr>
          <p:cNvSpPr/>
          <p:nvPr/>
        </p:nvSpPr>
        <p:spPr>
          <a:xfrm>
            <a:off x="1367161" y="5948039"/>
            <a:ext cx="745724" cy="90996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0CB2F881-FB62-4718-88C3-3130277AC345}"/>
              </a:ext>
            </a:extLst>
          </p:cNvPr>
          <p:cNvSpPr/>
          <p:nvPr/>
        </p:nvSpPr>
        <p:spPr>
          <a:xfrm>
            <a:off x="4422559" y="5948039"/>
            <a:ext cx="745724" cy="90996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C8154995-8714-47E6-B7B7-E8369D9686E3}"/>
              </a:ext>
            </a:extLst>
          </p:cNvPr>
          <p:cNvSpPr/>
          <p:nvPr/>
        </p:nvSpPr>
        <p:spPr>
          <a:xfrm>
            <a:off x="6430392" y="5948038"/>
            <a:ext cx="745724" cy="90996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1D7D7052-1D98-47B9-B84B-1A35D3739A78}"/>
              </a:ext>
            </a:extLst>
          </p:cNvPr>
          <p:cNvSpPr/>
          <p:nvPr/>
        </p:nvSpPr>
        <p:spPr>
          <a:xfrm>
            <a:off x="7452805" y="5948037"/>
            <a:ext cx="745724" cy="90996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724715B3-5530-4310-96F2-00265DA6C210}"/>
              </a:ext>
            </a:extLst>
          </p:cNvPr>
          <p:cNvSpPr/>
          <p:nvPr/>
        </p:nvSpPr>
        <p:spPr>
          <a:xfrm>
            <a:off x="8238176" y="5939454"/>
            <a:ext cx="745724" cy="90996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01EDF3CF-F583-4116-B573-824A47D6C1F7}"/>
              </a:ext>
            </a:extLst>
          </p:cNvPr>
          <p:cNvSpPr/>
          <p:nvPr/>
        </p:nvSpPr>
        <p:spPr>
          <a:xfrm>
            <a:off x="8983900" y="5930869"/>
            <a:ext cx="745724" cy="90996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95A4F34F-A783-466E-BEBC-18817B663783}"/>
              </a:ext>
            </a:extLst>
          </p:cNvPr>
          <p:cNvSpPr/>
          <p:nvPr/>
        </p:nvSpPr>
        <p:spPr>
          <a:xfrm>
            <a:off x="555291" y="5930869"/>
            <a:ext cx="673525" cy="33735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35351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A-1) Démographie générale par pays </a:t>
            </a:r>
          </a:p>
        </p:txBody>
      </p:sp>
      <p:pic>
        <p:nvPicPr>
          <p:cNvPr id="4" name="Image 3">
            <a:extLst>
              <a:ext uri="{FF2B5EF4-FFF2-40B4-BE49-F238E27FC236}">
                <a16:creationId xmlns:a16="http://schemas.microsoft.com/office/drawing/2014/main" id="{B6BDEDBE-AE1A-4C00-8B6B-6D3E295DA92A}"/>
              </a:ext>
            </a:extLst>
          </p:cNvPr>
          <p:cNvPicPr>
            <a:picLocks noChangeAspect="1"/>
          </p:cNvPicPr>
          <p:nvPr/>
        </p:nvPicPr>
        <p:blipFill>
          <a:blip r:embed="rId2"/>
          <a:stretch>
            <a:fillRect/>
          </a:stretch>
        </p:blipFill>
        <p:spPr>
          <a:xfrm>
            <a:off x="0" y="2720624"/>
            <a:ext cx="12192000" cy="4445429"/>
          </a:xfrm>
          <a:prstGeom prst="rect">
            <a:avLst/>
          </a:prstGeom>
        </p:spPr>
      </p:pic>
      <p:cxnSp>
        <p:nvCxnSpPr>
          <p:cNvPr id="6" name="Connecteur droit avec flèche 5">
            <a:extLst>
              <a:ext uri="{FF2B5EF4-FFF2-40B4-BE49-F238E27FC236}">
                <a16:creationId xmlns:a16="http://schemas.microsoft.com/office/drawing/2014/main" id="{17921F44-100D-4525-B589-741C8700ADFB}"/>
              </a:ext>
            </a:extLst>
          </p:cNvPr>
          <p:cNvCxnSpPr>
            <a:cxnSpLocks/>
          </p:cNvCxnSpPr>
          <p:nvPr/>
        </p:nvCxnSpPr>
        <p:spPr>
          <a:xfrm flipH="1">
            <a:off x="2691413" y="3341819"/>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Connecteur droit avec flèche 7">
            <a:extLst>
              <a:ext uri="{FF2B5EF4-FFF2-40B4-BE49-F238E27FC236}">
                <a16:creationId xmlns:a16="http://schemas.microsoft.com/office/drawing/2014/main" id="{CD574246-0154-4C15-B9A6-E8CCCFC6DB92}"/>
              </a:ext>
            </a:extLst>
          </p:cNvPr>
          <p:cNvCxnSpPr>
            <a:cxnSpLocks/>
          </p:cNvCxnSpPr>
          <p:nvPr/>
        </p:nvCxnSpPr>
        <p:spPr>
          <a:xfrm flipH="1">
            <a:off x="5638209" y="4776186"/>
            <a:ext cx="850924" cy="11614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Connecteur droit avec flèche 8">
            <a:extLst>
              <a:ext uri="{FF2B5EF4-FFF2-40B4-BE49-F238E27FC236}">
                <a16:creationId xmlns:a16="http://schemas.microsoft.com/office/drawing/2014/main" id="{C16B986D-34FC-46D6-ABF8-7048B9142916}"/>
              </a:ext>
            </a:extLst>
          </p:cNvPr>
          <p:cNvCxnSpPr>
            <a:cxnSpLocks/>
          </p:cNvCxnSpPr>
          <p:nvPr/>
        </p:nvCxnSpPr>
        <p:spPr>
          <a:xfrm flipH="1">
            <a:off x="2132122" y="4561599"/>
            <a:ext cx="827692" cy="12124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FAB1B190-8F36-44BF-A69D-842534E6643D}"/>
              </a:ext>
            </a:extLst>
          </p:cNvPr>
          <p:cNvCxnSpPr>
            <a:cxnSpLocks/>
          </p:cNvCxnSpPr>
          <p:nvPr/>
        </p:nvCxnSpPr>
        <p:spPr>
          <a:xfrm flipH="1">
            <a:off x="10994996" y="4873841"/>
            <a:ext cx="483831" cy="6968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Ellipse 13">
            <a:extLst>
              <a:ext uri="{FF2B5EF4-FFF2-40B4-BE49-F238E27FC236}">
                <a16:creationId xmlns:a16="http://schemas.microsoft.com/office/drawing/2014/main" id="{AAF9F04F-456F-462D-8B75-B99D618D1A02}"/>
              </a:ext>
            </a:extLst>
          </p:cNvPr>
          <p:cNvSpPr/>
          <p:nvPr/>
        </p:nvSpPr>
        <p:spPr>
          <a:xfrm>
            <a:off x="3355759" y="2997113"/>
            <a:ext cx="1038688" cy="589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95000"/>
                    <a:lumOff val="5000"/>
                  </a:schemeClr>
                </a:solidFill>
              </a:rPr>
              <a:t>Chine</a:t>
            </a:r>
          </a:p>
        </p:txBody>
      </p:sp>
      <p:sp>
        <p:nvSpPr>
          <p:cNvPr id="16" name="Ellipse 15">
            <a:extLst>
              <a:ext uri="{FF2B5EF4-FFF2-40B4-BE49-F238E27FC236}">
                <a16:creationId xmlns:a16="http://schemas.microsoft.com/office/drawing/2014/main" id="{BA9DE275-8135-4C39-AF91-CF009C00C978}"/>
              </a:ext>
            </a:extLst>
          </p:cNvPr>
          <p:cNvSpPr/>
          <p:nvPr/>
        </p:nvSpPr>
        <p:spPr>
          <a:xfrm>
            <a:off x="2948085" y="4200796"/>
            <a:ext cx="1038688" cy="589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95000"/>
                    <a:lumOff val="5000"/>
                  </a:schemeClr>
                </a:solidFill>
              </a:rPr>
              <a:t>Brésil</a:t>
            </a:r>
          </a:p>
        </p:txBody>
      </p:sp>
      <p:sp>
        <p:nvSpPr>
          <p:cNvPr id="17" name="Ellipse 16">
            <a:extLst>
              <a:ext uri="{FF2B5EF4-FFF2-40B4-BE49-F238E27FC236}">
                <a16:creationId xmlns:a16="http://schemas.microsoft.com/office/drawing/2014/main" id="{0D4B8725-FB42-407F-B1E0-5EB71C52C602}"/>
              </a:ext>
            </a:extLst>
          </p:cNvPr>
          <p:cNvSpPr/>
          <p:nvPr/>
        </p:nvSpPr>
        <p:spPr>
          <a:xfrm>
            <a:off x="6489133" y="4481453"/>
            <a:ext cx="1167812" cy="589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95000"/>
                    <a:lumOff val="5000"/>
                  </a:schemeClr>
                </a:solidFill>
              </a:rPr>
              <a:t>Japon</a:t>
            </a:r>
          </a:p>
        </p:txBody>
      </p:sp>
      <p:sp>
        <p:nvSpPr>
          <p:cNvPr id="18" name="Ellipse 17">
            <a:extLst>
              <a:ext uri="{FF2B5EF4-FFF2-40B4-BE49-F238E27FC236}">
                <a16:creationId xmlns:a16="http://schemas.microsoft.com/office/drawing/2014/main" id="{146827A3-63D4-4EF9-A532-AF57B170501F}"/>
              </a:ext>
            </a:extLst>
          </p:cNvPr>
          <p:cNvSpPr/>
          <p:nvPr/>
        </p:nvSpPr>
        <p:spPr>
          <a:xfrm>
            <a:off x="10849795" y="4284375"/>
            <a:ext cx="1038688" cy="589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lumMod val="95000"/>
                    <a:lumOff val="5000"/>
                  </a:schemeClr>
                </a:solidFill>
              </a:rPr>
              <a:t>USA</a:t>
            </a:r>
          </a:p>
        </p:txBody>
      </p:sp>
      <p:sp>
        <p:nvSpPr>
          <p:cNvPr id="19" name="Ellipse 18">
            <a:extLst>
              <a:ext uri="{FF2B5EF4-FFF2-40B4-BE49-F238E27FC236}">
                <a16:creationId xmlns:a16="http://schemas.microsoft.com/office/drawing/2014/main" id="{CD617469-191C-40FC-B512-8C012B42886F}"/>
              </a:ext>
            </a:extLst>
          </p:cNvPr>
          <p:cNvSpPr/>
          <p:nvPr/>
        </p:nvSpPr>
        <p:spPr>
          <a:xfrm>
            <a:off x="7797555" y="1884176"/>
            <a:ext cx="1932462" cy="1112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lumMod val="95000"/>
                    <a:lumOff val="5000"/>
                  </a:schemeClr>
                </a:solidFill>
                <a:latin typeface="Arial" panose="020B0604020202020204" pitchFamily="34" charset="0"/>
                <a:cs typeface="Arial" panose="020B0604020202020204" pitchFamily="34" charset="0"/>
              </a:rPr>
              <a:t>3 pays asiatiques sont parmi les plus peuplés</a:t>
            </a:r>
          </a:p>
        </p:txBody>
      </p:sp>
      <p:sp>
        <p:nvSpPr>
          <p:cNvPr id="20" name="Ellipse 19">
            <a:extLst>
              <a:ext uri="{FF2B5EF4-FFF2-40B4-BE49-F238E27FC236}">
                <a16:creationId xmlns:a16="http://schemas.microsoft.com/office/drawing/2014/main" id="{CD5A07E9-4DAD-4E44-A176-F22A90297233}"/>
              </a:ext>
            </a:extLst>
          </p:cNvPr>
          <p:cNvSpPr/>
          <p:nvPr/>
        </p:nvSpPr>
        <p:spPr>
          <a:xfrm>
            <a:off x="11208808" y="5301673"/>
            <a:ext cx="850924" cy="3956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lumMod val="95000"/>
                    <a:lumOff val="5000"/>
                  </a:schemeClr>
                </a:solidFill>
              </a:rPr>
              <a:t>Vietnam</a:t>
            </a:r>
          </a:p>
        </p:txBody>
      </p:sp>
      <p:cxnSp>
        <p:nvCxnSpPr>
          <p:cNvPr id="22" name="Connecteur droit avec flèche 21">
            <a:extLst>
              <a:ext uri="{FF2B5EF4-FFF2-40B4-BE49-F238E27FC236}">
                <a16:creationId xmlns:a16="http://schemas.microsoft.com/office/drawing/2014/main" id="{82FE4660-3656-48FC-9C34-62B7EAF35667}"/>
              </a:ext>
            </a:extLst>
          </p:cNvPr>
          <p:cNvCxnSpPr>
            <a:cxnSpLocks/>
            <a:stCxn id="20" idx="4"/>
          </p:cNvCxnSpPr>
          <p:nvPr/>
        </p:nvCxnSpPr>
        <p:spPr>
          <a:xfrm flipH="1">
            <a:off x="11478828" y="5697346"/>
            <a:ext cx="155442" cy="3575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6703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A-2) Démographie: répartition par région </a:t>
            </a:r>
          </a:p>
        </p:txBody>
      </p:sp>
      <p:pic>
        <p:nvPicPr>
          <p:cNvPr id="4" name="Image 3">
            <a:extLst>
              <a:ext uri="{FF2B5EF4-FFF2-40B4-BE49-F238E27FC236}">
                <a16:creationId xmlns:a16="http://schemas.microsoft.com/office/drawing/2014/main" id="{9568CBE6-141A-4E40-A2DD-6A8367B9B142}"/>
              </a:ext>
            </a:extLst>
          </p:cNvPr>
          <p:cNvPicPr>
            <a:picLocks noChangeAspect="1"/>
          </p:cNvPicPr>
          <p:nvPr/>
        </p:nvPicPr>
        <p:blipFill>
          <a:blip r:embed="rId2"/>
          <a:stretch>
            <a:fillRect/>
          </a:stretch>
        </p:blipFill>
        <p:spPr>
          <a:xfrm>
            <a:off x="5424257" y="2415639"/>
            <a:ext cx="6767744" cy="4460117"/>
          </a:xfrm>
          <a:prstGeom prst="rect">
            <a:avLst/>
          </a:prstGeom>
        </p:spPr>
      </p:pic>
      <p:pic>
        <p:nvPicPr>
          <p:cNvPr id="6" name="Image 5">
            <a:extLst>
              <a:ext uri="{FF2B5EF4-FFF2-40B4-BE49-F238E27FC236}">
                <a16:creationId xmlns:a16="http://schemas.microsoft.com/office/drawing/2014/main" id="{DA57CA83-6813-428B-B14D-4706198E706F}"/>
              </a:ext>
            </a:extLst>
          </p:cNvPr>
          <p:cNvPicPr>
            <a:picLocks noChangeAspect="1"/>
          </p:cNvPicPr>
          <p:nvPr/>
        </p:nvPicPr>
        <p:blipFill>
          <a:blip r:embed="rId3"/>
          <a:stretch>
            <a:fillRect/>
          </a:stretch>
        </p:blipFill>
        <p:spPr>
          <a:xfrm>
            <a:off x="0" y="3521390"/>
            <a:ext cx="5424256" cy="3354366"/>
          </a:xfrm>
          <a:prstGeom prst="rect">
            <a:avLst/>
          </a:prstGeom>
        </p:spPr>
      </p:pic>
      <p:cxnSp>
        <p:nvCxnSpPr>
          <p:cNvPr id="11" name="Connecteur droit avec flèche 10">
            <a:extLst>
              <a:ext uri="{FF2B5EF4-FFF2-40B4-BE49-F238E27FC236}">
                <a16:creationId xmlns:a16="http://schemas.microsoft.com/office/drawing/2014/main" id="{D59DD347-D25B-422D-9E69-F9187C947309}"/>
              </a:ext>
            </a:extLst>
          </p:cNvPr>
          <p:cNvCxnSpPr>
            <a:cxnSpLocks/>
          </p:cNvCxnSpPr>
          <p:nvPr/>
        </p:nvCxnSpPr>
        <p:spPr>
          <a:xfrm flipH="1">
            <a:off x="3681975" y="3429000"/>
            <a:ext cx="1047043" cy="12166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a:extLst>
              <a:ext uri="{FF2B5EF4-FFF2-40B4-BE49-F238E27FC236}">
                <a16:creationId xmlns:a16="http://schemas.microsoft.com/office/drawing/2014/main" id="{3ADEF708-097D-4C00-B968-C685074DD793}"/>
              </a:ext>
            </a:extLst>
          </p:cNvPr>
          <p:cNvCxnSpPr>
            <a:cxnSpLocks/>
          </p:cNvCxnSpPr>
          <p:nvPr/>
        </p:nvCxnSpPr>
        <p:spPr>
          <a:xfrm flipH="1">
            <a:off x="3454401" y="3429000"/>
            <a:ext cx="1256346" cy="25007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Ellipse 15">
            <a:extLst>
              <a:ext uri="{FF2B5EF4-FFF2-40B4-BE49-F238E27FC236}">
                <a16:creationId xmlns:a16="http://schemas.microsoft.com/office/drawing/2014/main" id="{23B573AA-014D-48A6-9217-037E5792CA7B}"/>
              </a:ext>
            </a:extLst>
          </p:cNvPr>
          <p:cNvSpPr/>
          <p:nvPr/>
        </p:nvSpPr>
        <p:spPr>
          <a:xfrm>
            <a:off x="3837156" y="2716331"/>
            <a:ext cx="1568830" cy="736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95000"/>
                    <a:lumOff val="5000"/>
                  </a:schemeClr>
                </a:solidFill>
                <a:latin typeface="Arial" panose="020B0604020202020204" pitchFamily="34" charset="0"/>
                <a:cs typeface="Arial" panose="020B0604020202020204" pitchFamily="34" charset="0"/>
              </a:rPr>
              <a:t>80% de l’ensemble de la population d’échantillon </a:t>
            </a:r>
          </a:p>
        </p:txBody>
      </p:sp>
      <p:sp>
        <p:nvSpPr>
          <p:cNvPr id="17" name="Ellipse 16">
            <a:extLst>
              <a:ext uri="{FF2B5EF4-FFF2-40B4-BE49-F238E27FC236}">
                <a16:creationId xmlns:a16="http://schemas.microsoft.com/office/drawing/2014/main" id="{64F57352-B567-4380-A010-BF17BDB64874}"/>
              </a:ext>
            </a:extLst>
          </p:cNvPr>
          <p:cNvSpPr/>
          <p:nvPr/>
        </p:nvSpPr>
        <p:spPr>
          <a:xfrm>
            <a:off x="5807011" y="2332516"/>
            <a:ext cx="1303153" cy="291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8" name="Ellipse 17">
            <a:extLst>
              <a:ext uri="{FF2B5EF4-FFF2-40B4-BE49-F238E27FC236}">
                <a16:creationId xmlns:a16="http://schemas.microsoft.com/office/drawing/2014/main" id="{D4D8F7CB-376B-48D4-97A5-F96ADB3C1DA2}"/>
              </a:ext>
            </a:extLst>
          </p:cNvPr>
          <p:cNvSpPr/>
          <p:nvPr/>
        </p:nvSpPr>
        <p:spPr>
          <a:xfrm>
            <a:off x="9811679" y="2580477"/>
            <a:ext cx="1303153" cy="291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8437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B-1) Démographie jeune (15 à 24 ans) par pays</a:t>
            </a:r>
          </a:p>
        </p:txBody>
      </p:sp>
      <p:pic>
        <p:nvPicPr>
          <p:cNvPr id="4" name="Image 3">
            <a:extLst>
              <a:ext uri="{FF2B5EF4-FFF2-40B4-BE49-F238E27FC236}">
                <a16:creationId xmlns:a16="http://schemas.microsoft.com/office/drawing/2014/main" id="{0045CBB1-92EA-4DFF-95F0-8C4D224AF6C8}"/>
              </a:ext>
            </a:extLst>
          </p:cNvPr>
          <p:cNvPicPr>
            <a:picLocks noChangeAspect="1"/>
          </p:cNvPicPr>
          <p:nvPr/>
        </p:nvPicPr>
        <p:blipFill>
          <a:blip r:embed="rId2"/>
          <a:stretch>
            <a:fillRect/>
          </a:stretch>
        </p:blipFill>
        <p:spPr>
          <a:xfrm>
            <a:off x="201443" y="2736049"/>
            <a:ext cx="11339528" cy="4139706"/>
          </a:xfrm>
          <a:prstGeom prst="rect">
            <a:avLst/>
          </a:prstGeom>
        </p:spPr>
      </p:pic>
      <p:cxnSp>
        <p:nvCxnSpPr>
          <p:cNvPr id="7" name="Connecteur droit avec flèche 6">
            <a:extLst>
              <a:ext uri="{FF2B5EF4-FFF2-40B4-BE49-F238E27FC236}">
                <a16:creationId xmlns:a16="http://schemas.microsoft.com/office/drawing/2014/main" id="{4B157E4C-3A37-4C38-BA22-77D6821C6CC3}"/>
              </a:ext>
            </a:extLst>
          </p:cNvPr>
          <p:cNvCxnSpPr>
            <a:cxnSpLocks/>
          </p:cNvCxnSpPr>
          <p:nvPr/>
        </p:nvCxnSpPr>
        <p:spPr>
          <a:xfrm flipH="1">
            <a:off x="2719123" y="3803638"/>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Connecteur droit avec flèche 8">
            <a:extLst>
              <a:ext uri="{FF2B5EF4-FFF2-40B4-BE49-F238E27FC236}">
                <a16:creationId xmlns:a16="http://schemas.microsoft.com/office/drawing/2014/main" id="{7EF2E698-DF07-4F44-8575-9D2048B6CAFC}"/>
              </a:ext>
            </a:extLst>
          </p:cNvPr>
          <p:cNvCxnSpPr>
            <a:cxnSpLocks/>
          </p:cNvCxnSpPr>
          <p:nvPr/>
        </p:nvCxnSpPr>
        <p:spPr>
          <a:xfrm flipH="1">
            <a:off x="10491334" y="4604108"/>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0959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31EC86B-E942-4E69-B7D7-C34C91E24820}"/>
              </a:ext>
            </a:extLst>
          </p:cNvPr>
          <p:cNvSpPr txBox="1">
            <a:spLocks/>
          </p:cNvSpPr>
          <p:nvPr/>
        </p:nvSpPr>
        <p:spPr>
          <a:xfrm>
            <a:off x="1669003" y="1806006"/>
            <a:ext cx="5752729" cy="3760891"/>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fr-FR" sz="1600" b="1" dirty="0">
                <a:latin typeface="Arial" panose="020B0604020202020204" pitchFamily="34" charset="0"/>
                <a:cs typeface="Arial" panose="020B0604020202020204" pitchFamily="34" charset="0"/>
              </a:rPr>
              <a:t>ETAPE 1 : PRÉSENTATION GÉNÉRALE DES DONNÉES </a:t>
            </a:r>
          </a:p>
          <a:p>
            <a:pPr marL="0" indent="0">
              <a:buFont typeface="Calibri" panose="020F0502020204030204" pitchFamily="34" charset="0"/>
              <a:buNone/>
            </a:pPr>
            <a:r>
              <a:rPr lang="fr-FR" sz="1600" dirty="0">
                <a:latin typeface="Arial" panose="020B0604020202020204" pitchFamily="34" charset="0"/>
                <a:cs typeface="Arial" panose="020B0604020202020204" pitchFamily="34" charset="0"/>
              </a:rPr>
              <a:t>	1- Rappel de la problématique </a:t>
            </a:r>
          </a:p>
          <a:p>
            <a:pPr marL="0" indent="0">
              <a:buFont typeface="Calibri" panose="020F0502020204030204" pitchFamily="34" charset="0"/>
              <a:buNone/>
            </a:pPr>
            <a:r>
              <a:rPr lang="fr-FR" sz="1600" dirty="0">
                <a:latin typeface="Arial" panose="020B0604020202020204" pitchFamily="34" charset="0"/>
                <a:cs typeface="Arial" panose="020B0604020202020204" pitchFamily="34" charset="0"/>
              </a:rPr>
              <a:t>	2- Présentation du jeu de données </a:t>
            </a:r>
          </a:p>
          <a:p>
            <a:pPr marL="0" indent="0">
              <a:buNone/>
            </a:pPr>
            <a:r>
              <a:rPr lang="fr-FR" sz="1600" b="1" dirty="0">
                <a:latin typeface="Arial" panose="020B0604020202020204" pitchFamily="34" charset="0"/>
                <a:cs typeface="Arial" panose="020B0604020202020204" pitchFamily="34" charset="0"/>
              </a:rPr>
              <a:t>ETAPE 2: ANALYSE DES DONNÉES ET INTERPRÉTATION  </a:t>
            </a:r>
          </a:p>
          <a:p>
            <a:pPr marL="0" indent="0">
              <a:buFont typeface="Calibri" panose="020F0502020204030204" pitchFamily="34" charset="0"/>
              <a:buNone/>
            </a:pPr>
            <a:r>
              <a:rPr lang="fr-FR" sz="1600" dirty="0">
                <a:latin typeface="Arial" panose="020B0604020202020204" pitchFamily="34" charset="0"/>
                <a:cs typeface="Arial" panose="020B0604020202020204" pitchFamily="34" charset="0"/>
              </a:rPr>
              <a:t>	1- Regroupement par indicateur </a:t>
            </a:r>
          </a:p>
          <a:p>
            <a:pPr marL="0" indent="0">
              <a:buFont typeface="Calibri" panose="020F0502020204030204" pitchFamily="34" charset="0"/>
              <a:buNone/>
            </a:pPr>
            <a:r>
              <a:rPr lang="fr-FR" sz="1600" dirty="0">
                <a:latin typeface="Arial" panose="020B0604020202020204" pitchFamily="34" charset="0"/>
                <a:cs typeface="Arial" panose="020B0604020202020204" pitchFamily="34" charset="0"/>
              </a:rPr>
              <a:t>	2- Corrélation d’indicateurs et interprétations</a:t>
            </a:r>
          </a:p>
          <a:p>
            <a:pPr marL="0" indent="0">
              <a:buFont typeface="Calibri" panose="020F0502020204030204" pitchFamily="34" charset="0"/>
              <a:buNone/>
            </a:pPr>
            <a:r>
              <a:rPr lang="fr-FR" sz="1600" b="1" dirty="0">
                <a:latin typeface="Arial" panose="020B0604020202020204" pitchFamily="34" charset="0"/>
                <a:cs typeface="Arial" panose="020B0604020202020204" pitchFamily="34" charset="0"/>
              </a:rPr>
              <a:t>CONCLUSION </a:t>
            </a:r>
          </a:p>
        </p:txBody>
      </p:sp>
      <p:sp>
        <p:nvSpPr>
          <p:cNvPr id="3" name="Title 1">
            <a:extLst>
              <a:ext uri="{FF2B5EF4-FFF2-40B4-BE49-F238E27FC236}">
                <a16:creationId xmlns:a16="http://schemas.microsoft.com/office/drawing/2014/main" id="{F106A83C-5D00-4D46-AB1C-BAAEC9736C5E}"/>
              </a:ext>
            </a:extLst>
          </p:cNvPr>
          <p:cNvSpPr txBox="1">
            <a:spLocks/>
          </p:cNvSpPr>
          <p:nvPr/>
        </p:nvSpPr>
        <p:spPr>
          <a:xfrm>
            <a:off x="400975" y="357621"/>
            <a:ext cx="10058400" cy="423616"/>
          </a:xfrm>
          <a:prstGeom prst="rect">
            <a:avLst/>
          </a:prstGeom>
        </p:spPr>
        <p:txBody>
          <a:bodyPr>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Sommaire</a:t>
            </a:r>
          </a:p>
        </p:txBody>
      </p:sp>
    </p:spTree>
    <p:extLst>
      <p:ext uri="{BB962C8B-B14F-4D97-AF65-F5344CB8AC3E}">
        <p14:creationId xmlns:p14="http://schemas.microsoft.com/office/powerpoint/2010/main" val="27170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B-1) Démographie jeune (15 à 24 ans) par région</a:t>
            </a:r>
          </a:p>
        </p:txBody>
      </p:sp>
      <p:pic>
        <p:nvPicPr>
          <p:cNvPr id="10" name="Image 9">
            <a:extLst>
              <a:ext uri="{FF2B5EF4-FFF2-40B4-BE49-F238E27FC236}">
                <a16:creationId xmlns:a16="http://schemas.microsoft.com/office/drawing/2014/main" id="{07A638AE-7D04-4B10-AAD3-A351C74FA288}"/>
              </a:ext>
            </a:extLst>
          </p:cNvPr>
          <p:cNvPicPr>
            <a:picLocks noChangeAspect="1"/>
          </p:cNvPicPr>
          <p:nvPr/>
        </p:nvPicPr>
        <p:blipFill>
          <a:blip r:embed="rId2"/>
          <a:stretch>
            <a:fillRect/>
          </a:stretch>
        </p:blipFill>
        <p:spPr>
          <a:xfrm>
            <a:off x="787747" y="2980894"/>
            <a:ext cx="9403820" cy="3877106"/>
          </a:xfrm>
          <a:prstGeom prst="rect">
            <a:avLst/>
          </a:prstGeom>
        </p:spPr>
      </p:pic>
      <p:cxnSp>
        <p:nvCxnSpPr>
          <p:cNvPr id="12" name="Connecteur droit avec flèche 11">
            <a:extLst>
              <a:ext uri="{FF2B5EF4-FFF2-40B4-BE49-F238E27FC236}">
                <a16:creationId xmlns:a16="http://schemas.microsoft.com/office/drawing/2014/main" id="{082FECDE-E7F9-4944-867A-CBF079C0387A}"/>
              </a:ext>
            </a:extLst>
          </p:cNvPr>
          <p:cNvCxnSpPr>
            <a:cxnSpLocks/>
          </p:cNvCxnSpPr>
          <p:nvPr/>
        </p:nvCxnSpPr>
        <p:spPr>
          <a:xfrm flipH="1">
            <a:off x="2497181" y="3526621"/>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a:extLst>
              <a:ext uri="{FF2B5EF4-FFF2-40B4-BE49-F238E27FC236}">
                <a16:creationId xmlns:a16="http://schemas.microsoft.com/office/drawing/2014/main" id="{DB46B5D3-61AF-4AC0-A59E-46501809270A}"/>
              </a:ext>
            </a:extLst>
          </p:cNvPr>
          <p:cNvCxnSpPr>
            <a:cxnSpLocks/>
          </p:cNvCxnSpPr>
          <p:nvPr/>
        </p:nvCxnSpPr>
        <p:spPr>
          <a:xfrm flipH="1">
            <a:off x="8241034" y="3279855"/>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8811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C-1) Démographie dans l’éducation secondaire </a:t>
            </a:r>
          </a:p>
        </p:txBody>
      </p:sp>
      <p:pic>
        <p:nvPicPr>
          <p:cNvPr id="4" name="Image 3">
            <a:extLst>
              <a:ext uri="{FF2B5EF4-FFF2-40B4-BE49-F238E27FC236}">
                <a16:creationId xmlns:a16="http://schemas.microsoft.com/office/drawing/2014/main" id="{E178136E-7B78-4B7A-9E34-E6CE3D7DA86E}"/>
              </a:ext>
            </a:extLst>
          </p:cNvPr>
          <p:cNvPicPr>
            <a:picLocks noChangeAspect="1"/>
          </p:cNvPicPr>
          <p:nvPr/>
        </p:nvPicPr>
        <p:blipFill>
          <a:blip r:embed="rId2"/>
          <a:stretch>
            <a:fillRect/>
          </a:stretch>
        </p:blipFill>
        <p:spPr>
          <a:xfrm>
            <a:off x="358954" y="2723131"/>
            <a:ext cx="11222854" cy="4134869"/>
          </a:xfrm>
          <a:prstGeom prst="rect">
            <a:avLst/>
          </a:prstGeom>
        </p:spPr>
      </p:pic>
      <p:cxnSp>
        <p:nvCxnSpPr>
          <p:cNvPr id="7" name="Connecteur droit avec flèche 6">
            <a:extLst>
              <a:ext uri="{FF2B5EF4-FFF2-40B4-BE49-F238E27FC236}">
                <a16:creationId xmlns:a16="http://schemas.microsoft.com/office/drawing/2014/main" id="{3D78B3C9-9467-46CC-B212-4F02326E0312}"/>
              </a:ext>
            </a:extLst>
          </p:cNvPr>
          <p:cNvCxnSpPr>
            <a:cxnSpLocks/>
          </p:cNvCxnSpPr>
          <p:nvPr/>
        </p:nvCxnSpPr>
        <p:spPr>
          <a:xfrm flipH="1">
            <a:off x="7282419" y="2649541"/>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Connecteur droit avec flèche 7">
            <a:extLst>
              <a:ext uri="{FF2B5EF4-FFF2-40B4-BE49-F238E27FC236}">
                <a16:creationId xmlns:a16="http://schemas.microsoft.com/office/drawing/2014/main" id="{28E91AAF-0D54-45A8-BB21-FA67220C9D82}"/>
              </a:ext>
            </a:extLst>
          </p:cNvPr>
          <p:cNvCxnSpPr>
            <a:cxnSpLocks/>
          </p:cNvCxnSpPr>
          <p:nvPr/>
        </p:nvCxnSpPr>
        <p:spPr>
          <a:xfrm flipH="1">
            <a:off x="2000032" y="2831321"/>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Connecteur droit avec flèche 8">
            <a:extLst>
              <a:ext uri="{FF2B5EF4-FFF2-40B4-BE49-F238E27FC236}">
                <a16:creationId xmlns:a16="http://schemas.microsoft.com/office/drawing/2014/main" id="{AF933C77-2ACC-44CE-A55F-3FCB42299F4E}"/>
              </a:ext>
            </a:extLst>
          </p:cNvPr>
          <p:cNvCxnSpPr>
            <a:cxnSpLocks/>
          </p:cNvCxnSpPr>
          <p:nvPr/>
        </p:nvCxnSpPr>
        <p:spPr>
          <a:xfrm flipH="1">
            <a:off x="5222626" y="3087078"/>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A5C5264A-FAA5-435B-ADBC-7F0A48F34F00}"/>
              </a:ext>
            </a:extLst>
          </p:cNvPr>
          <p:cNvCxnSpPr>
            <a:cxnSpLocks/>
          </p:cNvCxnSpPr>
          <p:nvPr/>
        </p:nvCxnSpPr>
        <p:spPr>
          <a:xfrm flipH="1">
            <a:off x="3395479" y="2991463"/>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Ellipse 11">
            <a:extLst>
              <a:ext uri="{FF2B5EF4-FFF2-40B4-BE49-F238E27FC236}">
                <a16:creationId xmlns:a16="http://schemas.microsoft.com/office/drawing/2014/main" id="{75A79F72-141F-4BFB-9FFE-F0ECB36F4C3B}"/>
              </a:ext>
            </a:extLst>
          </p:cNvPr>
          <p:cNvSpPr/>
          <p:nvPr/>
        </p:nvSpPr>
        <p:spPr>
          <a:xfrm>
            <a:off x="7988468" y="1485740"/>
            <a:ext cx="2078810" cy="8035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C06B50A6-93EA-4421-A497-22FBE7AC752D}"/>
              </a:ext>
            </a:extLst>
          </p:cNvPr>
          <p:cNvSpPr txBox="1"/>
          <p:nvPr/>
        </p:nvSpPr>
        <p:spPr>
          <a:xfrm>
            <a:off x="8053296" y="1585435"/>
            <a:ext cx="1880816" cy="646331"/>
          </a:xfrm>
          <a:prstGeom prst="rect">
            <a:avLst/>
          </a:prstGeom>
          <a:noFill/>
        </p:spPr>
        <p:txBody>
          <a:bodyPr wrap="square" rtlCol="0">
            <a:spAutoFit/>
          </a:bodyPr>
          <a:lstStyle/>
          <a:p>
            <a:pPr algn="ctr"/>
            <a:r>
              <a:rPr lang="fr-FR" dirty="0"/>
              <a:t>Plusieurs pays d’Europe</a:t>
            </a:r>
          </a:p>
        </p:txBody>
      </p:sp>
    </p:spTree>
    <p:extLst>
      <p:ext uri="{BB962C8B-B14F-4D97-AF65-F5344CB8AC3E}">
        <p14:creationId xmlns:p14="http://schemas.microsoft.com/office/powerpoint/2010/main" val="1390971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C-1) Démographie dans l’éducation secondaire </a:t>
            </a:r>
          </a:p>
        </p:txBody>
      </p:sp>
      <p:pic>
        <p:nvPicPr>
          <p:cNvPr id="4" name="Image 3">
            <a:extLst>
              <a:ext uri="{FF2B5EF4-FFF2-40B4-BE49-F238E27FC236}">
                <a16:creationId xmlns:a16="http://schemas.microsoft.com/office/drawing/2014/main" id="{4DEDF9DA-CE77-47F7-A103-124172D4FB7D}"/>
              </a:ext>
            </a:extLst>
          </p:cNvPr>
          <p:cNvPicPr>
            <a:picLocks noChangeAspect="1"/>
          </p:cNvPicPr>
          <p:nvPr/>
        </p:nvPicPr>
        <p:blipFill>
          <a:blip r:embed="rId2"/>
          <a:stretch>
            <a:fillRect/>
          </a:stretch>
        </p:blipFill>
        <p:spPr>
          <a:xfrm>
            <a:off x="543017" y="2818472"/>
            <a:ext cx="10781339" cy="4057284"/>
          </a:xfrm>
          <a:prstGeom prst="rect">
            <a:avLst/>
          </a:prstGeom>
        </p:spPr>
      </p:pic>
      <p:cxnSp>
        <p:nvCxnSpPr>
          <p:cNvPr id="9" name="Connecteur droit avec flèche 8">
            <a:extLst>
              <a:ext uri="{FF2B5EF4-FFF2-40B4-BE49-F238E27FC236}">
                <a16:creationId xmlns:a16="http://schemas.microsoft.com/office/drawing/2014/main" id="{8AAEA78E-63AC-4989-BB20-0A72F34648BF}"/>
              </a:ext>
            </a:extLst>
          </p:cNvPr>
          <p:cNvCxnSpPr>
            <a:cxnSpLocks/>
          </p:cNvCxnSpPr>
          <p:nvPr/>
        </p:nvCxnSpPr>
        <p:spPr>
          <a:xfrm flipH="1">
            <a:off x="3986773" y="3288733"/>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AB3588B9-05EE-4B49-B61B-D36C06FFA056}"/>
              </a:ext>
            </a:extLst>
          </p:cNvPr>
          <p:cNvCxnSpPr>
            <a:cxnSpLocks/>
          </p:cNvCxnSpPr>
          <p:nvPr/>
        </p:nvCxnSpPr>
        <p:spPr>
          <a:xfrm flipH="1">
            <a:off x="1671558" y="3726270"/>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1FEA972C-E9C0-4108-8C98-2F9DB73D2458}"/>
              </a:ext>
            </a:extLst>
          </p:cNvPr>
          <p:cNvCxnSpPr>
            <a:cxnSpLocks/>
          </p:cNvCxnSpPr>
          <p:nvPr/>
        </p:nvCxnSpPr>
        <p:spPr>
          <a:xfrm flipH="1">
            <a:off x="10060956" y="4238644"/>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727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C-2) Démographie dans l’éducation supérieur  </a:t>
            </a:r>
          </a:p>
        </p:txBody>
      </p:sp>
      <p:pic>
        <p:nvPicPr>
          <p:cNvPr id="8" name="Image 7">
            <a:extLst>
              <a:ext uri="{FF2B5EF4-FFF2-40B4-BE49-F238E27FC236}">
                <a16:creationId xmlns:a16="http://schemas.microsoft.com/office/drawing/2014/main" id="{FCF0D8FD-9EEE-421B-9CBD-B97244B3C9FB}"/>
              </a:ext>
            </a:extLst>
          </p:cNvPr>
          <p:cNvPicPr>
            <a:picLocks noChangeAspect="1"/>
          </p:cNvPicPr>
          <p:nvPr/>
        </p:nvPicPr>
        <p:blipFill>
          <a:blip r:embed="rId2"/>
          <a:stretch>
            <a:fillRect/>
          </a:stretch>
        </p:blipFill>
        <p:spPr>
          <a:xfrm>
            <a:off x="0" y="2720624"/>
            <a:ext cx="12192000" cy="4450917"/>
          </a:xfrm>
          <a:prstGeom prst="rect">
            <a:avLst/>
          </a:prstGeom>
        </p:spPr>
      </p:pic>
      <p:cxnSp>
        <p:nvCxnSpPr>
          <p:cNvPr id="5" name="Connecteur droit avec flèche 4">
            <a:extLst>
              <a:ext uri="{FF2B5EF4-FFF2-40B4-BE49-F238E27FC236}">
                <a16:creationId xmlns:a16="http://schemas.microsoft.com/office/drawing/2014/main" id="{9CB267B4-ADBF-4EB9-AE37-FF4F2034717E}"/>
              </a:ext>
            </a:extLst>
          </p:cNvPr>
          <p:cNvCxnSpPr>
            <a:cxnSpLocks/>
          </p:cNvCxnSpPr>
          <p:nvPr/>
        </p:nvCxnSpPr>
        <p:spPr>
          <a:xfrm flipH="1">
            <a:off x="2719123" y="3803638"/>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Connecteur droit avec flèche 5">
            <a:extLst>
              <a:ext uri="{FF2B5EF4-FFF2-40B4-BE49-F238E27FC236}">
                <a16:creationId xmlns:a16="http://schemas.microsoft.com/office/drawing/2014/main" id="{F1E9B912-8A8C-4B56-B25A-C6C00570814F}"/>
              </a:ext>
            </a:extLst>
          </p:cNvPr>
          <p:cNvCxnSpPr>
            <a:cxnSpLocks/>
          </p:cNvCxnSpPr>
          <p:nvPr/>
        </p:nvCxnSpPr>
        <p:spPr>
          <a:xfrm flipH="1">
            <a:off x="10994592" y="4065973"/>
            <a:ext cx="457602" cy="6127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Connecteur droit avec flèche 8">
            <a:extLst>
              <a:ext uri="{FF2B5EF4-FFF2-40B4-BE49-F238E27FC236}">
                <a16:creationId xmlns:a16="http://schemas.microsoft.com/office/drawing/2014/main" id="{AE668604-469D-46E6-A6E6-C309B259AE6A}"/>
              </a:ext>
            </a:extLst>
          </p:cNvPr>
          <p:cNvCxnSpPr>
            <a:cxnSpLocks/>
          </p:cNvCxnSpPr>
          <p:nvPr/>
        </p:nvCxnSpPr>
        <p:spPr>
          <a:xfrm flipH="1">
            <a:off x="9041504" y="4820575"/>
            <a:ext cx="581890" cy="7407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975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pic>
        <p:nvPicPr>
          <p:cNvPr id="16" name="Image 15">
            <a:extLst>
              <a:ext uri="{FF2B5EF4-FFF2-40B4-BE49-F238E27FC236}">
                <a16:creationId xmlns:a16="http://schemas.microsoft.com/office/drawing/2014/main" id="{47C531DC-7CF0-415F-BD5A-CC9A825A215A}"/>
              </a:ext>
            </a:extLst>
          </p:cNvPr>
          <p:cNvPicPr>
            <a:picLocks noChangeAspect="1"/>
          </p:cNvPicPr>
          <p:nvPr/>
        </p:nvPicPr>
        <p:blipFill>
          <a:blip r:embed="rId2"/>
          <a:stretch>
            <a:fillRect/>
          </a:stretch>
        </p:blipFill>
        <p:spPr>
          <a:xfrm>
            <a:off x="0" y="2714802"/>
            <a:ext cx="6094294" cy="4143198"/>
          </a:xfrm>
          <a:prstGeom prst="rect">
            <a:avLst/>
          </a:prstGeom>
        </p:spPr>
      </p:pic>
      <p:cxnSp>
        <p:nvCxnSpPr>
          <p:cNvPr id="23" name="Connecteur droit avec flèche 22">
            <a:extLst>
              <a:ext uri="{FF2B5EF4-FFF2-40B4-BE49-F238E27FC236}">
                <a16:creationId xmlns:a16="http://schemas.microsoft.com/office/drawing/2014/main" id="{87DBA34F-AD60-4267-A6AF-E77D04883970}"/>
              </a:ext>
            </a:extLst>
          </p:cNvPr>
          <p:cNvCxnSpPr>
            <a:cxnSpLocks/>
          </p:cNvCxnSpPr>
          <p:nvPr/>
        </p:nvCxnSpPr>
        <p:spPr>
          <a:xfrm flipH="1">
            <a:off x="4796498" y="3541687"/>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necteur droit avec flèche 23">
            <a:extLst>
              <a:ext uri="{FF2B5EF4-FFF2-40B4-BE49-F238E27FC236}">
                <a16:creationId xmlns:a16="http://schemas.microsoft.com/office/drawing/2014/main" id="{BA8768D0-FC79-4D42-8CA0-573DE984E9F6}"/>
              </a:ext>
            </a:extLst>
          </p:cNvPr>
          <p:cNvCxnSpPr>
            <a:cxnSpLocks/>
          </p:cNvCxnSpPr>
          <p:nvPr/>
        </p:nvCxnSpPr>
        <p:spPr>
          <a:xfrm flipH="1">
            <a:off x="1018564" y="4525058"/>
            <a:ext cx="664346" cy="8750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Espace réservé du texte 2">
            <a:extLst>
              <a:ext uri="{FF2B5EF4-FFF2-40B4-BE49-F238E27FC236}">
                <a16:creationId xmlns:a16="http://schemas.microsoft.com/office/drawing/2014/main" id="{437D5620-F720-4D9F-BF8C-56EC4E933A1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C-2) Démographie dans l’éducation supérieur et corrélation</a:t>
            </a:r>
          </a:p>
        </p:txBody>
      </p:sp>
      <p:pic>
        <p:nvPicPr>
          <p:cNvPr id="4" name="Image 3">
            <a:extLst>
              <a:ext uri="{FF2B5EF4-FFF2-40B4-BE49-F238E27FC236}">
                <a16:creationId xmlns:a16="http://schemas.microsoft.com/office/drawing/2014/main" id="{CFA81517-169A-4F7C-A49F-6937A3EDE88F}"/>
              </a:ext>
            </a:extLst>
          </p:cNvPr>
          <p:cNvPicPr>
            <a:picLocks noChangeAspect="1"/>
          </p:cNvPicPr>
          <p:nvPr/>
        </p:nvPicPr>
        <p:blipFill>
          <a:blip r:embed="rId3"/>
          <a:stretch>
            <a:fillRect/>
          </a:stretch>
        </p:blipFill>
        <p:spPr>
          <a:xfrm>
            <a:off x="6062674" y="2771872"/>
            <a:ext cx="6129325" cy="4086127"/>
          </a:xfrm>
          <a:prstGeom prst="rect">
            <a:avLst/>
          </a:prstGeom>
        </p:spPr>
      </p:pic>
      <p:cxnSp>
        <p:nvCxnSpPr>
          <p:cNvPr id="13" name="Connecteur droit avec flèche 12">
            <a:extLst>
              <a:ext uri="{FF2B5EF4-FFF2-40B4-BE49-F238E27FC236}">
                <a16:creationId xmlns:a16="http://schemas.microsoft.com/office/drawing/2014/main" id="{863CCE6F-022C-47A2-9434-1E317C6BDC57}"/>
              </a:ext>
            </a:extLst>
          </p:cNvPr>
          <p:cNvCxnSpPr>
            <a:cxnSpLocks/>
          </p:cNvCxnSpPr>
          <p:nvPr/>
        </p:nvCxnSpPr>
        <p:spPr>
          <a:xfrm flipV="1">
            <a:off x="7454684" y="5369453"/>
            <a:ext cx="1502741" cy="89603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Ellipse 14">
            <a:extLst>
              <a:ext uri="{FF2B5EF4-FFF2-40B4-BE49-F238E27FC236}">
                <a16:creationId xmlns:a16="http://schemas.microsoft.com/office/drawing/2014/main" id="{FD76381E-3159-4795-8851-C665C09A9E31}"/>
              </a:ext>
            </a:extLst>
          </p:cNvPr>
          <p:cNvSpPr/>
          <p:nvPr/>
        </p:nvSpPr>
        <p:spPr>
          <a:xfrm>
            <a:off x="8103741" y="3942066"/>
            <a:ext cx="2078810" cy="8035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799FCC65-59A2-4AA6-A40D-A6236A15634F}"/>
              </a:ext>
            </a:extLst>
          </p:cNvPr>
          <p:cNvSpPr txBox="1"/>
          <p:nvPr/>
        </p:nvSpPr>
        <p:spPr>
          <a:xfrm>
            <a:off x="8044018" y="4186504"/>
            <a:ext cx="2198255" cy="338554"/>
          </a:xfrm>
          <a:prstGeom prst="rect">
            <a:avLst/>
          </a:prstGeom>
          <a:noFill/>
        </p:spPr>
        <p:txBody>
          <a:bodyPr wrap="square" rtlCol="0">
            <a:spAutoFit/>
          </a:bodyPr>
          <a:lstStyle/>
          <a:p>
            <a:pPr algn="ctr"/>
            <a:r>
              <a:rPr lang="fr-FR" sz="1600" dirty="0"/>
              <a:t>Corrélation croissante</a:t>
            </a:r>
          </a:p>
        </p:txBody>
      </p:sp>
    </p:spTree>
    <p:extLst>
      <p:ext uri="{BB962C8B-B14F-4D97-AF65-F5344CB8AC3E}">
        <p14:creationId xmlns:p14="http://schemas.microsoft.com/office/powerpoint/2010/main" val="2275948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D) Démographie dans l’éducation ET corrélation avec l’économie</a:t>
            </a:r>
          </a:p>
        </p:txBody>
      </p:sp>
      <p:pic>
        <p:nvPicPr>
          <p:cNvPr id="24" name="Image 23">
            <a:extLst>
              <a:ext uri="{FF2B5EF4-FFF2-40B4-BE49-F238E27FC236}">
                <a16:creationId xmlns:a16="http://schemas.microsoft.com/office/drawing/2014/main" id="{F5B9639F-4E03-4C0E-B01C-8C8429E677D7}"/>
              </a:ext>
            </a:extLst>
          </p:cNvPr>
          <p:cNvPicPr>
            <a:picLocks noChangeAspect="1"/>
          </p:cNvPicPr>
          <p:nvPr/>
        </p:nvPicPr>
        <p:blipFill>
          <a:blip r:embed="rId2"/>
          <a:stretch>
            <a:fillRect/>
          </a:stretch>
        </p:blipFill>
        <p:spPr>
          <a:xfrm>
            <a:off x="266329" y="2765873"/>
            <a:ext cx="5459767" cy="4092127"/>
          </a:xfrm>
          <a:prstGeom prst="rect">
            <a:avLst/>
          </a:prstGeom>
        </p:spPr>
      </p:pic>
      <p:pic>
        <p:nvPicPr>
          <p:cNvPr id="26" name="Image 25">
            <a:extLst>
              <a:ext uri="{FF2B5EF4-FFF2-40B4-BE49-F238E27FC236}">
                <a16:creationId xmlns:a16="http://schemas.microsoft.com/office/drawing/2014/main" id="{94C5A647-4DB2-432F-B3B8-18BBAE8727A2}"/>
              </a:ext>
            </a:extLst>
          </p:cNvPr>
          <p:cNvPicPr>
            <a:picLocks noChangeAspect="1"/>
          </p:cNvPicPr>
          <p:nvPr/>
        </p:nvPicPr>
        <p:blipFill>
          <a:blip r:embed="rId3"/>
          <a:stretch>
            <a:fillRect/>
          </a:stretch>
        </p:blipFill>
        <p:spPr>
          <a:xfrm>
            <a:off x="5915298" y="2765873"/>
            <a:ext cx="6120151" cy="4137376"/>
          </a:xfrm>
          <a:prstGeom prst="rect">
            <a:avLst/>
          </a:prstGeom>
        </p:spPr>
      </p:pic>
      <p:sp>
        <p:nvSpPr>
          <p:cNvPr id="27" name="Ellipse 26">
            <a:extLst>
              <a:ext uri="{FF2B5EF4-FFF2-40B4-BE49-F238E27FC236}">
                <a16:creationId xmlns:a16="http://schemas.microsoft.com/office/drawing/2014/main" id="{B1C06901-0FD2-4B51-A6D1-4BAC48E95AB6}"/>
              </a:ext>
            </a:extLst>
          </p:cNvPr>
          <p:cNvSpPr/>
          <p:nvPr/>
        </p:nvSpPr>
        <p:spPr>
          <a:xfrm>
            <a:off x="8358281" y="1339274"/>
            <a:ext cx="2559101" cy="12729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8" name="ZoneTexte 27">
            <a:extLst>
              <a:ext uri="{FF2B5EF4-FFF2-40B4-BE49-F238E27FC236}">
                <a16:creationId xmlns:a16="http://schemas.microsoft.com/office/drawing/2014/main" id="{12A529E0-01CE-4765-B03B-8568AFF70F94}"/>
              </a:ext>
            </a:extLst>
          </p:cNvPr>
          <p:cNvSpPr txBox="1"/>
          <p:nvPr/>
        </p:nvSpPr>
        <p:spPr>
          <a:xfrm>
            <a:off x="8617527" y="1570183"/>
            <a:ext cx="2198255" cy="830997"/>
          </a:xfrm>
          <a:prstGeom prst="rect">
            <a:avLst/>
          </a:prstGeom>
          <a:noFill/>
        </p:spPr>
        <p:txBody>
          <a:bodyPr wrap="square" rtlCol="0">
            <a:spAutoFit/>
          </a:bodyPr>
          <a:lstStyle/>
          <a:p>
            <a:pPr algn="ctr"/>
            <a:r>
              <a:rPr lang="fr-FR" sz="1600" dirty="0"/>
              <a:t>Aucune corrélation contrairement à ce que l’on pourrai penser</a:t>
            </a:r>
          </a:p>
        </p:txBody>
      </p:sp>
    </p:spTree>
    <p:extLst>
      <p:ext uri="{BB962C8B-B14F-4D97-AF65-F5344CB8AC3E}">
        <p14:creationId xmlns:p14="http://schemas.microsoft.com/office/powerpoint/2010/main" val="3900390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E) Autres facteurs, infrastructure: internet</a:t>
            </a:r>
          </a:p>
        </p:txBody>
      </p:sp>
      <p:pic>
        <p:nvPicPr>
          <p:cNvPr id="4" name="Image 3">
            <a:extLst>
              <a:ext uri="{FF2B5EF4-FFF2-40B4-BE49-F238E27FC236}">
                <a16:creationId xmlns:a16="http://schemas.microsoft.com/office/drawing/2014/main" id="{52E9DFEA-7E1A-49A9-9D88-1FD3EAD0FD90}"/>
              </a:ext>
            </a:extLst>
          </p:cNvPr>
          <p:cNvPicPr>
            <a:picLocks noChangeAspect="1"/>
          </p:cNvPicPr>
          <p:nvPr/>
        </p:nvPicPr>
        <p:blipFill>
          <a:blip r:embed="rId2"/>
          <a:stretch>
            <a:fillRect/>
          </a:stretch>
        </p:blipFill>
        <p:spPr>
          <a:xfrm>
            <a:off x="568171" y="2977205"/>
            <a:ext cx="10324730" cy="3880795"/>
          </a:xfrm>
          <a:prstGeom prst="rect">
            <a:avLst/>
          </a:prstGeom>
        </p:spPr>
      </p:pic>
      <p:sp>
        <p:nvSpPr>
          <p:cNvPr id="7" name="Ellipse 6">
            <a:extLst>
              <a:ext uri="{FF2B5EF4-FFF2-40B4-BE49-F238E27FC236}">
                <a16:creationId xmlns:a16="http://schemas.microsoft.com/office/drawing/2014/main" id="{1966475D-B434-41EB-915B-FD5D6BF6B38D}"/>
              </a:ext>
            </a:extLst>
          </p:cNvPr>
          <p:cNvSpPr/>
          <p:nvPr/>
        </p:nvSpPr>
        <p:spPr>
          <a:xfrm>
            <a:off x="7547034" y="2720624"/>
            <a:ext cx="1303153" cy="291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9" name="Ellipse 8">
            <a:extLst>
              <a:ext uri="{FF2B5EF4-FFF2-40B4-BE49-F238E27FC236}">
                <a16:creationId xmlns:a16="http://schemas.microsoft.com/office/drawing/2014/main" id="{D3DDD893-3EA1-4AD9-B60C-5D7769D1A6A0}"/>
              </a:ext>
            </a:extLst>
          </p:cNvPr>
          <p:cNvSpPr/>
          <p:nvPr/>
        </p:nvSpPr>
        <p:spPr>
          <a:xfrm>
            <a:off x="1346811" y="3104873"/>
            <a:ext cx="1303153" cy="291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0" name="Ellipse 9">
            <a:extLst>
              <a:ext uri="{FF2B5EF4-FFF2-40B4-BE49-F238E27FC236}">
                <a16:creationId xmlns:a16="http://schemas.microsoft.com/office/drawing/2014/main" id="{3DCDB99E-337E-433C-A196-7E221F9F8285}"/>
              </a:ext>
            </a:extLst>
          </p:cNvPr>
          <p:cNvSpPr/>
          <p:nvPr/>
        </p:nvSpPr>
        <p:spPr>
          <a:xfrm>
            <a:off x="5947855" y="3143569"/>
            <a:ext cx="1303153" cy="291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1" name="Ellipse 10">
            <a:extLst>
              <a:ext uri="{FF2B5EF4-FFF2-40B4-BE49-F238E27FC236}">
                <a16:creationId xmlns:a16="http://schemas.microsoft.com/office/drawing/2014/main" id="{CBEA9871-B7D2-4968-AC26-F1716E2D574D}"/>
              </a:ext>
            </a:extLst>
          </p:cNvPr>
          <p:cNvSpPr/>
          <p:nvPr/>
        </p:nvSpPr>
        <p:spPr>
          <a:xfrm>
            <a:off x="7053938" y="1805456"/>
            <a:ext cx="1398514" cy="535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cxnSp>
        <p:nvCxnSpPr>
          <p:cNvPr id="12" name="Connecteur droit avec flèche 11">
            <a:extLst>
              <a:ext uri="{FF2B5EF4-FFF2-40B4-BE49-F238E27FC236}">
                <a16:creationId xmlns:a16="http://schemas.microsoft.com/office/drawing/2014/main" id="{A3227791-E43B-4113-AFD1-DCE52466E163}"/>
              </a:ext>
            </a:extLst>
          </p:cNvPr>
          <p:cNvCxnSpPr>
            <a:cxnSpLocks/>
          </p:cNvCxnSpPr>
          <p:nvPr/>
        </p:nvCxnSpPr>
        <p:spPr>
          <a:xfrm flipH="1">
            <a:off x="6889337" y="2268118"/>
            <a:ext cx="329202" cy="9633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862582A8-13CB-4A60-86CF-5949469BE9CE}"/>
              </a:ext>
            </a:extLst>
          </p:cNvPr>
          <p:cNvSpPr txBox="1"/>
          <p:nvPr/>
        </p:nvSpPr>
        <p:spPr>
          <a:xfrm>
            <a:off x="7218539" y="1870708"/>
            <a:ext cx="1152880" cy="430887"/>
          </a:xfrm>
          <a:prstGeom prst="rect">
            <a:avLst/>
          </a:prstGeom>
          <a:noFill/>
        </p:spPr>
        <p:txBody>
          <a:bodyPr wrap="none" rtlCol="0">
            <a:spAutoFit/>
          </a:bodyPr>
          <a:lstStyle/>
          <a:p>
            <a:r>
              <a:rPr lang="fr-FR" sz="1100" dirty="0"/>
              <a:t>Afrique du Nord </a:t>
            </a:r>
          </a:p>
          <a:p>
            <a:r>
              <a:rPr lang="fr-FR" sz="1100" dirty="0"/>
              <a:t>&amp; moyen orient</a:t>
            </a:r>
          </a:p>
        </p:txBody>
      </p:sp>
      <p:sp>
        <p:nvSpPr>
          <p:cNvPr id="16" name="Ellipse 15">
            <a:extLst>
              <a:ext uri="{FF2B5EF4-FFF2-40B4-BE49-F238E27FC236}">
                <a16:creationId xmlns:a16="http://schemas.microsoft.com/office/drawing/2014/main" id="{81611DDF-398E-4652-8CD9-0436BB9AB590}"/>
              </a:ext>
            </a:extLst>
          </p:cNvPr>
          <p:cNvSpPr/>
          <p:nvPr/>
        </p:nvSpPr>
        <p:spPr>
          <a:xfrm>
            <a:off x="9221569" y="1378394"/>
            <a:ext cx="1398514" cy="535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cxnSp>
        <p:nvCxnSpPr>
          <p:cNvPr id="17" name="Connecteur droit avec flèche 16">
            <a:extLst>
              <a:ext uri="{FF2B5EF4-FFF2-40B4-BE49-F238E27FC236}">
                <a16:creationId xmlns:a16="http://schemas.microsoft.com/office/drawing/2014/main" id="{E4525F50-45C2-447D-9FD0-EB15E8068139}"/>
              </a:ext>
            </a:extLst>
          </p:cNvPr>
          <p:cNvCxnSpPr>
            <a:cxnSpLocks/>
          </p:cNvCxnSpPr>
          <p:nvPr/>
        </p:nvCxnSpPr>
        <p:spPr>
          <a:xfrm flipH="1">
            <a:off x="8685586" y="1860851"/>
            <a:ext cx="875664" cy="12827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ZoneTexte 19">
            <a:extLst>
              <a:ext uri="{FF2B5EF4-FFF2-40B4-BE49-F238E27FC236}">
                <a16:creationId xmlns:a16="http://schemas.microsoft.com/office/drawing/2014/main" id="{E0F8BDE0-08AD-4A5B-8ACC-4B43BC65607E}"/>
              </a:ext>
            </a:extLst>
          </p:cNvPr>
          <p:cNvSpPr txBox="1"/>
          <p:nvPr/>
        </p:nvSpPr>
        <p:spPr>
          <a:xfrm>
            <a:off x="9438103" y="1392935"/>
            <a:ext cx="983202" cy="400110"/>
          </a:xfrm>
          <a:prstGeom prst="rect">
            <a:avLst/>
          </a:prstGeom>
          <a:noFill/>
        </p:spPr>
        <p:txBody>
          <a:bodyPr wrap="square">
            <a:spAutoFit/>
          </a:bodyPr>
          <a:lstStyle/>
          <a:p>
            <a:r>
              <a:rPr lang="fr-FR" sz="1000" dirty="0"/>
              <a:t>Amérique du nord en tête </a:t>
            </a:r>
          </a:p>
        </p:txBody>
      </p:sp>
    </p:spTree>
    <p:extLst>
      <p:ext uri="{BB962C8B-B14F-4D97-AF65-F5344CB8AC3E}">
        <p14:creationId xmlns:p14="http://schemas.microsoft.com/office/powerpoint/2010/main" val="176078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F) Autres facteurs : chômage </a:t>
            </a:r>
          </a:p>
        </p:txBody>
      </p:sp>
      <p:pic>
        <p:nvPicPr>
          <p:cNvPr id="5" name="Image 4">
            <a:extLst>
              <a:ext uri="{FF2B5EF4-FFF2-40B4-BE49-F238E27FC236}">
                <a16:creationId xmlns:a16="http://schemas.microsoft.com/office/drawing/2014/main" id="{3C2FF237-A9A1-4016-9AAA-B831103DF450}"/>
              </a:ext>
            </a:extLst>
          </p:cNvPr>
          <p:cNvPicPr>
            <a:picLocks noChangeAspect="1"/>
          </p:cNvPicPr>
          <p:nvPr/>
        </p:nvPicPr>
        <p:blipFill>
          <a:blip r:embed="rId2"/>
          <a:stretch>
            <a:fillRect/>
          </a:stretch>
        </p:blipFill>
        <p:spPr>
          <a:xfrm>
            <a:off x="387067" y="2810361"/>
            <a:ext cx="10768613" cy="4047639"/>
          </a:xfrm>
          <a:prstGeom prst="rect">
            <a:avLst/>
          </a:prstGeom>
        </p:spPr>
      </p:pic>
      <p:sp>
        <p:nvSpPr>
          <p:cNvPr id="7" name="Ellipse 6">
            <a:extLst>
              <a:ext uri="{FF2B5EF4-FFF2-40B4-BE49-F238E27FC236}">
                <a16:creationId xmlns:a16="http://schemas.microsoft.com/office/drawing/2014/main" id="{09FABF96-64CE-45E5-A10F-BA8477383BAC}"/>
              </a:ext>
            </a:extLst>
          </p:cNvPr>
          <p:cNvSpPr/>
          <p:nvPr/>
        </p:nvSpPr>
        <p:spPr>
          <a:xfrm>
            <a:off x="6020075" y="2810361"/>
            <a:ext cx="1303153" cy="2946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Ellipse 7">
            <a:extLst>
              <a:ext uri="{FF2B5EF4-FFF2-40B4-BE49-F238E27FC236}">
                <a16:creationId xmlns:a16="http://schemas.microsoft.com/office/drawing/2014/main" id="{07DBCE9F-B45B-4193-BA1C-4D8A3BC01142}"/>
              </a:ext>
            </a:extLst>
          </p:cNvPr>
          <p:cNvSpPr/>
          <p:nvPr/>
        </p:nvSpPr>
        <p:spPr>
          <a:xfrm>
            <a:off x="2761970" y="2680506"/>
            <a:ext cx="1303153" cy="291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9" name="Ellipse 8">
            <a:extLst>
              <a:ext uri="{FF2B5EF4-FFF2-40B4-BE49-F238E27FC236}">
                <a16:creationId xmlns:a16="http://schemas.microsoft.com/office/drawing/2014/main" id="{1FFDA954-086A-4821-938F-3DFDE3DDE455}"/>
              </a:ext>
            </a:extLst>
          </p:cNvPr>
          <p:cNvSpPr/>
          <p:nvPr/>
        </p:nvSpPr>
        <p:spPr>
          <a:xfrm>
            <a:off x="9358079" y="2953953"/>
            <a:ext cx="1303153" cy="291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cxnSp>
        <p:nvCxnSpPr>
          <p:cNvPr id="10" name="Connecteur droit avec flèche 9">
            <a:extLst>
              <a:ext uri="{FF2B5EF4-FFF2-40B4-BE49-F238E27FC236}">
                <a16:creationId xmlns:a16="http://schemas.microsoft.com/office/drawing/2014/main" id="{9284DD85-C488-4058-BB31-913A6205A8D7}"/>
              </a:ext>
            </a:extLst>
          </p:cNvPr>
          <p:cNvCxnSpPr>
            <a:cxnSpLocks/>
          </p:cNvCxnSpPr>
          <p:nvPr/>
        </p:nvCxnSpPr>
        <p:spPr>
          <a:xfrm flipH="1">
            <a:off x="7095814" y="2327956"/>
            <a:ext cx="1894019" cy="9199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15D25E1A-C2F0-416A-AEA5-5892C637610C}"/>
              </a:ext>
            </a:extLst>
          </p:cNvPr>
          <p:cNvCxnSpPr>
            <a:cxnSpLocks/>
          </p:cNvCxnSpPr>
          <p:nvPr/>
        </p:nvCxnSpPr>
        <p:spPr>
          <a:xfrm>
            <a:off x="8989833" y="2327956"/>
            <a:ext cx="663667" cy="8302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Ellipse 15">
            <a:extLst>
              <a:ext uri="{FF2B5EF4-FFF2-40B4-BE49-F238E27FC236}">
                <a16:creationId xmlns:a16="http://schemas.microsoft.com/office/drawing/2014/main" id="{E5959ABC-056F-4896-A409-0B680A6871F8}"/>
              </a:ext>
            </a:extLst>
          </p:cNvPr>
          <p:cNvSpPr/>
          <p:nvPr/>
        </p:nvSpPr>
        <p:spPr>
          <a:xfrm>
            <a:off x="8622410" y="1827097"/>
            <a:ext cx="1398514" cy="535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ZoneTexte 12">
            <a:extLst>
              <a:ext uri="{FF2B5EF4-FFF2-40B4-BE49-F238E27FC236}">
                <a16:creationId xmlns:a16="http://schemas.microsoft.com/office/drawing/2014/main" id="{8C760B83-080E-447C-B071-E00CFD9B4E59}"/>
              </a:ext>
            </a:extLst>
          </p:cNvPr>
          <p:cNvSpPr txBox="1"/>
          <p:nvPr/>
        </p:nvSpPr>
        <p:spPr>
          <a:xfrm>
            <a:off x="8897467" y="1890899"/>
            <a:ext cx="871713" cy="369332"/>
          </a:xfrm>
          <a:prstGeom prst="rect">
            <a:avLst/>
          </a:prstGeom>
          <a:noFill/>
        </p:spPr>
        <p:txBody>
          <a:bodyPr wrap="none" rtlCol="0">
            <a:spAutoFit/>
          </a:bodyPr>
          <a:lstStyle/>
          <a:p>
            <a:r>
              <a:rPr lang="fr-FR" dirty="0"/>
              <a:t>Afrique</a:t>
            </a:r>
          </a:p>
        </p:txBody>
      </p:sp>
    </p:spTree>
    <p:extLst>
      <p:ext uri="{BB962C8B-B14F-4D97-AF65-F5344CB8AC3E}">
        <p14:creationId xmlns:p14="http://schemas.microsoft.com/office/powerpoint/2010/main" val="2242219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198434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a:p>
            <a:r>
              <a:rPr lang="fr-FR" sz="1700" b="1" cap="none" dirty="0">
                <a:latin typeface="Calibri" panose="020F0502020204030204" pitchFamily="34" charset="0"/>
                <a:cs typeface="Calibri" panose="020F0502020204030204" pitchFamily="34" charset="0"/>
              </a:rPr>
              <a:t>F) Autres facteurs : chômage </a:t>
            </a:r>
          </a:p>
        </p:txBody>
      </p:sp>
      <p:pic>
        <p:nvPicPr>
          <p:cNvPr id="4" name="Image 3">
            <a:extLst>
              <a:ext uri="{FF2B5EF4-FFF2-40B4-BE49-F238E27FC236}">
                <a16:creationId xmlns:a16="http://schemas.microsoft.com/office/drawing/2014/main" id="{17AD83BF-9219-4341-A820-9E87CF129ED2}"/>
              </a:ext>
            </a:extLst>
          </p:cNvPr>
          <p:cNvPicPr>
            <a:picLocks noChangeAspect="1"/>
          </p:cNvPicPr>
          <p:nvPr/>
        </p:nvPicPr>
        <p:blipFill>
          <a:blip r:embed="rId2"/>
          <a:stretch>
            <a:fillRect/>
          </a:stretch>
        </p:blipFill>
        <p:spPr>
          <a:xfrm>
            <a:off x="-6686" y="2788349"/>
            <a:ext cx="12198685" cy="4098792"/>
          </a:xfrm>
          <a:prstGeom prst="rect">
            <a:avLst/>
          </a:prstGeom>
        </p:spPr>
      </p:pic>
      <p:cxnSp>
        <p:nvCxnSpPr>
          <p:cNvPr id="17" name="Connecteur droit avec flèche 16">
            <a:extLst>
              <a:ext uri="{FF2B5EF4-FFF2-40B4-BE49-F238E27FC236}">
                <a16:creationId xmlns:a16="http://schemas.microsoft.com/office/drawing/2014/main" id="{C08E88AB-49C1-45FE-BDDD-A46D597C54A1}"/>
              </a:ext>
            </a:extLst>
          </p:cNvPr>
          <p:cNvCxnSpPr>
            <a:cxnSpLocks/>
          </p:cNvCxnSpPr>
          <p:nvPr/>
        </p:nvCxnSpPr>
        <p:spPr>
          <a:xfrm>
            <a:off x="10432847" y="3825299"/>
            <a:ext cx="1" cy="8592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0AAB4414-548C-4569-A5E9-F1074F7E44E8}"/>
              </a:ext>
            </a:extLst>
          </p:cNvPr>
          <p:cNvCxnSpPr>
            <a:cxnSpLocks/>
            <a:stCxn id="23" idx="3"/>
          </p:cNvCxnSpPr>
          <p:nvPr/>
        </p:nvCxnSpPr>
        <p:spPr>
          <a:xfrm>
            <a:off x="7252292" y="3685910"/>
            <a:ext cx="74342" cy="1611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Ellipse 22">
            <a:extLst>
              <a:ext uri="{FF2B5EF4-FFF2-40B4-BE49-F238E27FC236}">
                <a16:creationId xmlns:a16="http://schemas.microsoft.com/office/drawing/2014/main" id="{4A4B8D66-4B05-4926-846D-E361B2B2B71C}"/>
              </a:ext>
            </a:extLst>
          </p:cNvPr>
          <p:cNvSpPr/>
          <p:nvPr/>
        </p:nvSpPr>
        <p:spPr>
          <a:xfrm>
            <a:off x="7093751" y="3255288"/>
            <a:ext cx="1082583" cy="5045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4" name="Ellipse 23">
            <a:extLst>
              <a:ext uri="{FF2B5EF4-FFF2-40B4-BE49-F238E27FC236}">
                <a16:creationId xmlns:a16="http://schemas.microsoft.com/office/drawing/2014/main" id="{52B02C84-C78D-4D2A-9287-6F84F3E68DDD}"/>
              </a:ext>
            </a:extLst>
          </p:cNvPr>
          <p:cNvSpPr/>
          <p:nvPr/>
        </p:nvSpPr>
        <p:spPr>
          <a:xfrm>
            <a:off x="9891555" y="3322443"/>
            <a:ext cx="1082583" cy="5045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5" name="ZoneTexte 24">
            <a:extLst>
              <a:ext uri="{FF2B5EF4-FFF2-40B4-BE49-F238E27FC236}">
                <a16:creationId xmlns:a16="http://schemas.microsoft.com/office/drawing/2014/main" id="{F05E82AA-4327-4085-9D22-997E532DF773}"/>
              </a:ext>
            </a:extLst>
          </p:cNvPr>
          <p:cNvSpPr txBox="1"/>
          <p:nvPr/>
        </p:nvSpPr>
        <p:spPr>
          <a:xfrm>
            <a:off x="7238619" y="3312165"/>
            <a:ext cx="792846" cy="369332"/>
          </a:xfrm>
          <a:prstGeom prst="rect">
            <a:avLst/>
          </a:prstGeom>
          <a:noFill/>
        </p:spPr>
        <p:txBody>
          <a:bodyPr wrap="none" rtlCol="0">
            <a:spAutoFit/>
          </a:bodyPr>
          <a:lstStyle/>
          <a:p>
            <a:r>
              <a:rPr lang="fr-FR" dirty="0"/>
              <a:t>Maroc</a:t>
            </a:r>
          </a:p>
        </p:txBody>
      </p:sp>
      <p:sp>
        <p:nvSpPr>
          <p:cNvPr id="26" name="ZoneTexte 25">
            <a:extLst>
              <a:ext uri="{FF2B5EF4-FFF2-40B4-BE49-F238E27FC236}">
                <a16:creationId xmlns:a16="http://schemas.microsoft.com/office/drawing/2014/main" id="{A8C1D1D4-AED7-4956-9688-34E1552E4DEC}"/>
              </a:ext>
            </a:extLst>
          </p:cNvPr>
          <p:cNvSpPr txBox="1"/>
          <p:nvPr/>
        </p:nvSpPr>
        <p:spPr>
          <a:xfrm>
            <a:off x="10000708" y="3347677"/>
            <a:ext cx="864276" cy="369332"/>
          </a:xfrm>
          <a:prstGeom prst="rect">
            <a:avLst/>
          </a:prstGeom>
          <a:noFill/>
        </p:spPr>
        <p:txBody>
          <a:bodyPr wrap="none" rtlCol="0">
            <a:spAutoFit/>
          </a:bodyPr>
          <a:lstStyle/>
          <a:p>
            <a:r>
              <a:rPr lang="fr-FR" dirty="0"/>
              <a:t>Tunisie</a:t>
            </a:r>
          </a:p>
        </p:txBody>
      </p:sp>
      <p:sp>
        <p:nvSpPr>
          <p:cNvPr id="29" name="Ellipse 28">
            <a:extLst>
              <a:ext uri="{FF2B5EF4-FFF2-40B4-BE49-F238E27FC236}">
                <a16:creationId xmlns:a16="http://schemas.microsoft.com/office/drawing/2014/main" id="{0153C751-38E4-4AC1-9E33-57B437D77797}"/>
              </a:ext>
            </a:extLst>
          </p:cNvPr>
          <p:cNvSpPr/>
          <p:nvPr/>
        </p:nvSpPr>
        <p:spPr>
          <a:xfrm>
            <a:off x="11109416" y="2631464"/>
            <a:ext cx="1082583" cy="5045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3EDF4822-94B1-4CC9-89B2-9B66BA033148}"/>
              </a:ext>
            </a:extLst>
          </p:cNvPr>
          <p:cNvSpPr/>
          <p:nvPr/>
        </p:nvSpPr>
        <p:spPr>
          <a:xfrm>
            <a:off x="8465612" y="3135969"/>
            <a:ext cx="1082583" cy="5045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1" name="ZoneTexte 30">
            <a:extLst>
              <a:ext uri="{FF2B5EF4-FFF2-40B4-BE49-F238E27FC236}">
                <a16:creationId xmlns:a16="http://schemas.microsoft.com/office/drawing/2014/main" id="{7F287956-FDCF-440E-9BE2-AFA77B4090EA}"/>
              </a:ext>
            </a:extLst>
          </p:cNvPr>
          <p:cNvSpPr txBox="1"/>
          <p:nvPr/>
        </p:nvSpPr>
        <p:spPr>
          <a:xfrm>
            <a:off x="8610480" y="3138208"/>
            <a:ext cx="764953" cy="369332"/>
          </a:xfrm>
          <a:prstGeom prst="rect">
            <a:avLst/>
          </a:prstGeom>
          <a:noFill/>
        </p:spPr>
        <p:txBody>
          <a:bodyPr wrap="none" rtlCol="0">
            <a:spAutoFit/>
          </a:bodyPr>
          <a:lstStyle/>
          <a:p>
            <a:r>
              <a:rPr lang="fr-FR" dirty="0"/>
              <a:t>Oman</a:t>
            </a:r>
          </a:p>
        </p:txBody>
      </p:sp>
      <p:cxnSp>
        <p:nvCxnSpPr>
          <p:cNvPr id="32" name="Connecteur droit avec flèche 31">
            <a:extLst>
              <a:ext uri="{FF2B5EF4-FFF2-40B4-BE49-F238E27FC236}">
                <a16:creationId xmlns:a16="http://schemas.microsoft.com/office/drawing/2014/main" id="{9D423C38-3AB4-4E64-B4CA-14B9A153D14B}"/>
              </a:ext>
            </a:extLst>
          </p:cNvPr>
          <p:cNvCxnSpPr>
            <a:cxnSpLocks/>
          </p:cNvCxnSpPr>
          <p:nvPr/>
        </p:nvCxnSpPr>
        <p:spPr>
          <a:xfrm flipH="1">
            <a:off x="7955077" y="3630967"/>
            <a:ext cx="931471" cy="7368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Connecteur droit avec flèche 35">
            <a:extLst>
              <a:ext uri="{FF2B5EF4-FFF2-40B4-BE49-F238E27FC236}">
                <a16:creationId xmlns:a16="http://schemas.microsoft.com/office/drawing/2014/main" id="{79E14795-19DD-4D84-928E-980C162C2216}"/>
              </a:ext>
            </a:extLst>
          </p:cNvPr>
          <p:cNvCxnSpPr>
            <a:cxnSpLocks/>
            <a:stCxn id="29" idx="4"/>
          </p:cNvCxnSpPr>
          <p:nvPr/>
        </p:nvCxnSpPr>
        <p:spPr>
          <a:xfrm flipH="1">
            <a:off x="11585360" y="3135969"/>
            <a:ext cx="65348" cy="8941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ZoneTexte 38">
            <a:extLst>
              <a:ext uri="{FF2B5EF4-FFF2-40B4-BE49-F238E27FC236}">
                <a16:creationId xmlns:a16="http://schemas.microsoft.com/office/drawing/2014/main" id="{9E1BC313-41E5-43D2-AC60-7879A90CB7E9}"/>
              </a:ext>
            </a:extLst>
          </p:cNvPr>
          <p:cNvSpPr txBox="1"/>
          <p:nvPr/>
        </p:nvSpPr>
        <p:spPr>
          <a:xfrm>
            <a:off x="11218569" y="2631464"/>
            <a:ext cx="948401" cy="461665"/>
          </a:xfrm>
          <a:prstGeom prst="rect">
            <a:avLst/>
          </a:prstGeom>
          <a:noFill/>
        </p:spPr>
        <p:txBody>
          <a:bodyPr wrap="none" rtlCol="0">
            <a:spAutoFit/>
          </a:bodyPr>
          <a:lstStyle/>
          <a:p>
            <a:r>
              <a:rPr lang="fr-FR" sz="1200" dirty="0"/>
              <a:t>Cisjordanie </a:t>
            </a:r>
          </a:p>
          <a:p>
            <a:r>
              <a:rPr lang="fr-FR" sz="1200" dirty="0"/>
              <a:t>&amp; Gaza</a:t>
            </a:r>
          </a:p>
        </p:txBody>
      </p:sp>
    </p:spTree>
    <p:extLst>
      <p:ext uri="{BB962C8B-B14F-4D97-AF65-F5344CB8AC3E}">
        <p14:creationId xmlns:p14="http://schemas.microsoft.com/office/powerpoint/2010/main" val="23057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2: Analyse des données et interprétations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09686" y="1796739"/>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CORELATION D’indicateur et interprétation </a:t>
            </a:r>
          </a:p>
        </p:txBody>
      </p:sp>
      <p:pic>
        <p:nvPicPr>
          <p:cNvPr id="7" name="Image 6">
            <a:extLst>
              <a:ext uri="{FF2B5EF4-FFF2-40B4-BE49-F238E27FC236}">
                <a16:creationId xmlns:a16="http://schemas.microsoft.com/office/drawing/2014/main" id="{45CA078C-867C-4F9A-8E0E-7BA3B74C4C8C}"/>
              </a:ext>
            </a:extLst>
          </p:cNvPr>
          <p:cNvPicPr>
            <a:picLocks noChangeAspect="1"/>
          </p:cNvPicPr>
          <p:nvPr/>
        </p:nvPicPr>
        <p:blipFill>
          <a:blip r:embed="rId2"/>
          <a:stretch>
            <a:fillRect/>
          </a:stretch>
        </p:blipFill>
        <p:spPr>
          <a:xfrm>
            <a:off x="1071829" y="2438715"/>
            <a:ext cx="9732294" cy="4419285"/>
          </a:xfrm>
          <a:prstGeom prst="rect">
            <a:avLst/>
          </a:prstGeom>
        </p:spPr>
      </p:pic>
    </p:spTree>
    <p:extLst>
      <p:ext uri="{BB962C8B-B14F-4D97-AF65-F5344CB8AC3E}">
        <p14:creationId xmlns:p14="http://schemas.microsoft.com/office/powerpoint/2010/main" val="259298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1: Présentation générale des données</a:t>
            </a:r>
          </a:p>
        </p:txBody>
      </p:sp>
      <p:sp>
        <p:nvSpPr>
          <p:cNvPr id="3" name="Espace réservé du texte 2">
            <a:extLst>
              <a:ext uri="{FF2B5EF4-FFF2-40B4-BE49-F238E27FC236}">
                <a16:creationId xmlns:a16="http://schemas.microsoft.com/office/drawing/2014/main" id="{66582656-DAC7-4453-B0E8-A4573EAF1725}"/>
              </a:ext>
            </a:extLst>
          </p:cNvPr>
          <p:cNvSpPr>
            <a:spLocks noGrp="1"/>
          </p:cNvSpPr>
          <p:nvPr>
            <p:ph type="body" idx="1"/>
          </p:nvPr>
        </p:nvSpPr>
        <p:spPr>
          <a:xfrm>
            <a:off x="1036319" y="3034225"/>
            <a:ext cx="9216045" cy="1676320"/>
          </a:xfrm>
        </p:spPr>
        <p:txBody>
          <a:bodyPr>
            <a:normAutofit/>
          </a:bodyPr>
          <a:lstStyle/>
          <a:p>
            <a:r>
              <a:rPr lang="fr-FR" cap="none" dirty="0">
                <a:latin typeface="Calibri" panose="020F0502020204030204" pitchFamily="34" charset="0"/>
                <a:cs typeface="Calibri" panose="020F0502020204030204" pitchFamily="34" charset="0"/>
              </a:rPr>
              <a:t>Problématique: il est question pour nous de faire une première analyse exploratoire des données de la banque mondiale pour explorer les pays/région à fort potentiel pour l’expansion à l’international de nos contenus de formation en ligne. </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36320" y="2093107"/>
            <a:ext cx="4639736" cy="736282"/>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b="1" dirty="0">
                <a:latin typeface="Calibri" panose="020F0502020204030204" pitchFamily="34" charset="0"/>
                <a:cs typeface="Calibri" panose="020F0502020204030204" pitchFamily="34" charset="0"/>
              </a:rPr>
              <a:t>1- Rappel de la problématique </a:t>
            </a:r>
          </a:p>
        </p:txBody>
      </p:sp>
    </p:spTree>
    <p:extLst>
      <p:ext uri="{BB962C8B-B14F-4D97-AF65-F5344CB8AC3E}">
        <p14:creationId xmlns:p14="http://schemas.microsoft.com/office/powerpoint/2010/main" val="3970226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Conclusion </a:t>
            </a:r>
          </a:p>
        </p:txBody>
      </p:sp>
      <p:sp>
        <p:nvSpPr>
          <p:cNvPr id="9" name="ZoneTexte 8">
            <a:extLst>
              <a:ext uri="{FF2B5EF4-FFF2-40B4-BE49-F238E27FC236}">
                <a16:creationId xmlns:a16="http://schemas.microsoft.com/office/drawing/2014/main" id="{16F68759-6833-4F5F-84A9-332EB03738C8}"/>
              </a:ext>
            </a:extLst>
          </p:cNvPr>
          <p:cNvSpPr txBox="1"/>
          <p:nvPr/>
        </p:nvSpPr>
        <p:spPr>
          <a:xfrm>
            <a:off x="639192" y="2077372"/>
            <a:ext cx="11265763" cy="4324261"/>
          </a:xfrm>
          <a:prstGeom prst="rect">
            <a:avLst/>
          </a:prstGeom>
          <a:noFill/>
        </p:spPr>
        <p:txBody>
          <a:bodyPr wrap="square">
            <a:spAutoFit/>
          </a:bodyPr>
          <a:lstStyle/>
          <a:p>
            <a:pPr algn="just"/>
            <a:r>
              <a:rPr lang="fr-FR" sz="1250" b="1" dirty="0">
                <a:effectLst/>
                <a:latin typeface="Calibri" panose="020F0502020204030204" pitchFamily="34" charset="0"/>
                <a:cs typeface="Calibri" panose="020F0502020204030204" pitchFamily="34" charset="0"/>
              </a:rPr>
              <a:t>Marchés à fort potentiel :</a:t>
            </a:r>
          </a:p>
          <a:p>
            <a:pPr algn="just"/>
            <a:r>
              <a:rPr lang="fr-FR" sz="1250" b="0" dirty="0">
                <a:effectLst/>
                <a:latin typeface="Calibri" panose="020F0502020204030204" pitchFamily="34" charset="0"/>
                <a:cs typeface="Calibri" panose="020F0502020204030204" pitchFamily="34" charset="0"/>
              </a:rPr>
              <a:t>- L'Asie de l'Est (avec la Chine en tête), se distingue par sa forte population jeune et son investissement potentiel dans l'éducation.</a:t>
            </a:r>
          </a:p>
          <a:p>
            <a:pPr algn="just"/>
            <a:r>
              <a:rPr lang="fr-FR" sz="1250" b="0" dirty="0">
                <a:effectLst/>
                <a:latin typeface="Calibri" panose="020F0502020204030204" pitchFamily="34" charset="0"/>
                <a:cs typeface="Calibri" panose="020F0502020204030204" pitchFamily="34" charset="0"/>
              </a:rPr>
              <a:t>- L'Amérique du Nord (en particulier les États-Unis), offre un marché solide grâce à sa démographie et ses infrastructures développées.</a:t>
            </a:r>
          </a:p>
          <a:p>
            <a:pPr algn="just"/>
            <a:r>
              <a:rPr lang="fr-FR" sz="1250" b="0" dirty="0">
                <a:effectLst/>
                <a:latin typeface="Calibri" panose="020F0502020204030204" pitchFamily="34" charset="0"/>
                <a:cs typeface="Calibri" panose="020F0502020204030204" pitchFamily="34" charset="0"/>
              </a:rPr>
              <a:t>Ces deux régions représentent les cibles principales pour les premières phases de notre expansion à l'international.</a:t>
            </a:r>
          </a:p>
          <a:p>
            <a:pPr algn="just"/>
            <a:br>
              <a:rPr lang="fr-FR" sz="1250" b="0" dirty="0">
                <a:effectLst/>
                <a:latin typeface="Calibri" panose="020F0502020204030204" pitchFamily="34" charset="0"/>
                <a:cs typeface="Calibri" panose="020F0502020204030204" pitchFamily="34" charset="0"/>
              </a:rPr>
            </a:br>
            <a:r>
              <a:rPr lang="fr-FR" sz="1250" b="1" dirty="0">
                <a:effectLst/>
                <a:latin typeface="Calibri" panose="020F0502020204030204" pitchFamily="34" charset="0"/>
                <a:cs typeface="Calibri" panose="020F0502020204030204" pitchFamily="34" charset="0"/>
              </a:rPr>
              <a:t>Marché à développer  :</a:t>
            </a:r>
          </a:p>
          <a:p>
            <a:pPr algn="just"/>
            <a:r>
              <a:rPr lang="fr-FR" sz="1250" b="0" dirty="0">
                <a:effectLst/>
                <a:latin typeface="Calibri" panose="020F0502020204030204" pitchFamily="34" charset="0"/>
                <a:cs typeface="Calibri" panose="020F0502020204030204" pitchFamily="34" charset="0"/>
              </a:rPr>
              <a:t>- L'Europe (mené par les pays bas et la Belgique), présente un intérêt considérable en raison de son fort engagement envers l'éducation, particulièrement les élèves niveau lycée. </a:t>
            </a:r>
          </a:p>
          <a:p>
            <a:pPr algn="just"/>
            <a:r>
              <a:rPr lang="fr-FR" sz="1250" b="0" dirty="0">
                <a:effectLst/>
                <a:latin typeface="Calibri" panose="020F0502020204030204" pitchFamily="34" charset="0"/>
                <a:cs typeface="Calibri" panose="020F0502020204030204" pitchFamily="34" charset="0"/>
              </a:rPr>
              <a:t>- Proposer nos services pour les établissements scolaires pourrait être une solution d'adaptation à cette demande.</a:t>
            </a:r>
          </a:p>
          <a:p>
            <a:pPr algn="just"/>
            <a:r>
              <a:rPr lang="fr-FR" sz="1250" b="0" dirty="0">
                <a:effectLst/>
                <a:latin typeface="Calibri" panose="020F0502020204030204" pitchFamily="34" charset="0"/>
                <a:cs typeface="Calibri" panose="020F0502020204030204" pitchFamily="34" charset="0"/>
              </a:rPr>
              <a:t>- De plus, le besoin de reconversion professionnelle et de mise à niveau dans cette région offre une opportunité pour nos formations en ligne.</a:t>
            </a:r>
          </a:p>
          <a:p>
            <a:pPr algn="just"/>
            <a:br>
              <a:rPr lang="fr-FR" sz="1250" b="0" dirty="0">
                <a:effectLst/>
                <a:latin typeface="Calibri" panose="020F0502020204030204" pitchFamily="34" charset="0"/>
                <a:cs typeface="Calibri" panose="020F0502020204030204" pitchFamily="34" charset="0"/>
              </a:rPr>
            </a:br>
            <a:r>
              <a:rPr lang="fr-FR" sz="1250" b="1" dirty="0">
                <a:effectLst/>
                <a:latin typeface="Calibri" panose="020F0502020204030204" pitchFamily="34" charset="0"/>
                <a:cs typeface="Calibri" panose="020F0502020204030204" pitchFamily="34" charset="0"/>
              </a:rPr>
              <a:t>Marché prometteur :</a:t>
            </a:r>
          </a:p>
          <a:p>
            <a:pPr algn="just"/>
            <a:r>
              <a:rPr lang="fr-FR" sz="1250" b="0" dirty="0">
                <a:effectLst/>
                <a:latin typeface="Calibri" panose="020F0502020204030204" pitchFamily="34" charset="0"/>
                <a:cs typeface="Calibri" panose="020F0502020204030204" pitchFamily="34" charset="0"/>
              </a:rPr>
              <a:t>L'Afrique, portée notamment par le Maroc et la Tunisie, affiche un fort potentiel de croissance malgré ses défis actuels. Cette dynamique repose sur plusieurs facteurs :</a:t>
            </a:r>
          </a:p>
          <a:p>
            <a:pPr algn="just"/>
            <a:r>
              <a:rPr lang="fr-FR" sz="1250" b="0" dirty="0">
                <a:effectLst/>
                <a:latin typeface="Calibri" panose="020F0502020204030204" pitchFamily="34" charset="0"/>
                <a:cs typeface="Calibri" panose="020F0502020204030204" pitchFamily="34" charset="0"/>
              </a:rPr>
              <a:t>- Une forte population active dans certains pays comme le Maroc et la Tunisie, ainsi qu’un développement rapide des infrastructures. Les entreprises locales doivent continuellement mettre à jour les compétences de leurs salariés pour rester compétitives sur le marché.</a:t>
            </a:r>
          </a:p>
          <a:p>
            <a:pPr algn="just"/>
            <a:r>
              <a:rPr lang="fr-FR" sz="1250" b="0" dirty="0">
                <a:effectLst/>
                <a:latin typeface="Calibri" panose="020F0502020204030204" pitchFamily="34" charset="0"/>
                <a:cs typeface="Calibri" panose="020F0502020204030204" pitchFamily="34" charset="0"/>
              </a:rPr>
              <a:t>- Une forte demande d'emploi en Afrique subsaharienne, qui constitue une base clientèle prometteuse. Nos formations peuvent répondre à ce besoin en aidant les travailleurs à augmenter leur valeur sur le marché de l’emploi.</a:t>
            </a:r>
          </a:p>
          <a:p>
            <a:pPr algn="just"/>
            <a:r>
              <a:rPr lang="fr-FR" sz="1250" b="0" dirty="0">
                <a:effectLst/>
                <a:latin typeface="Calibri" panose="020F0502020204030204" pitchFamily="34" charset="0"/>
                <a:cs typeface="Calibri" panose="020F0502020204030204" pitchFamily="34" charset="0"/>
              </a:rPr>
              <a:t>Un suivi constant de ce marché est essentiel pour identifier les opportunités futures et adapter notre offre en conséquence.</a:t>
            </a:r>
          </a:p>
          <a:p>
            <a:br>
              <a:rPr lang="fr-FR" sz="1250" b="0" dirty="0">
                <a:effectLst/>
                <a:latin typeface="Calibri" panose="020F0502020204030204" pitchFamily="34" charset="0"/>
                <a:cs typeface="Calibri" panose="020F0502020204030204" pitchFamily="34" charset="0"/>
              </a:rPr>
            </a:br>
            <a:r>
              <a:rPr lang="fr-FR" sz="1250" b="1" dirty="0">
                <a:effectLst/>
                <a:latin typeface="Calibri" panose="020F0502020204030204" pitchFamily="34" charset="0"/>
                <a:cs typeface="Calibri" panose="020F0502020204030204" pitchFamily="34" charset="0"/>
              </a:rPr>
              <a:t>En résumé :</a:t>
            </a:r>
            <a:br>
              <a:rPr lang="fr-FR" sz="1250" b="0" dirty="0">
                <a:effectLst/>
                <a:latin typeface="Calibri" panose="020F0502020204030204" pitchFamily="34" charset="0"/>
                <a:cs typeface="Calibri" panose="020F0502020204030204" pitchFamily="34" charset="0"/>
              </a:rPr>
            </a:br>
            <a:r>
              <a:rPr lang="fr-FR" sz="1250" b="0" dirty="0">
                <a:effectLst/>
                <a:latin typeface="Calibri" panose="020F0502020204030204" pitchFamily="34" charset="0"/>
                <a:cs typeface="Calibri" panose="020F0502020204030204" pitchFamily="34" charset="0"/>
              </a:rPr>
              <a:t>Notre stratégie d'expansion internationale se concentrera d'abord sur l'Asie de l'Est et l'Amérique du Nord, tout en explorant les opportunités offertes par l'Europe centrale et en surveillant attentivement la progression du marché africain.</a:t>
            </a:r>
          </a:p>
        </p:txBody>
      </p:sp>
    </p:spTree>
    <p:extLst>
      <p:ext uri="{BB962C8B-B14F-4D97-AF65-F5344CB8AC3E}">
        <p14:creationId xmlns:p14="http://schemas.microsoft.com/office/powerpoint/2010/main" val="4044895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AB28A04-68F1-48F5-A74E-FC08CE87F48B}"/>
              </a:ext>
            </a:extLst>
          </p:cNvPr>
          <p:cNvPicPr>
            <a:picLocks noChangeAspect="1"/>
          </p:cNvPicPr>
          <p:nvPr/>
        </p:nvPicPr>
        <p:blipFill>
          <a:blip r:embed="rId2"/>
          <a:stretch>
            <a:fillRect/>
          </a:stretch>
        </p:blipFill>
        <p:spPr>
          <a:xfrm>
            <a:off x="1784412" y="319596"/>
            <a:ext cx="7992385" cy="6029411"/>
          </a:xfrm>
          <a:prstGeom prst="rect">
            <a:avLst/>
          </a:prstGeom>
        </p:spPr>
      </p:pic>
    </p:spTree>
    <p:extLst>
      <p:ext uri="{BB962C8B-B14F-4D97-AF65-F5344CB8AC3E}">
        <p14:creationId xmlns:p14="http://schemas.microsoft.com/office/powerpoint/2010/main" val="2018926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1: Présentation générale des données</a:t>
            </a:r>
          </a:p>
        </p:txBody>
      </p:sp>
      <p:sp>
        <p:nvSpPr>
          <p:cNvPr id="3" name="Espace réservé du texte 2">
            <a:extLst>
              <a:ext uri="{FF2B5EF4-FFF2-40B4-BE49-F238E27FC236}">
                <a16:creationId xmlns:a16="http://schemas.microsoft.com/office/drawing/2014/main" id="{66582656-DAC7-4453-B0E8-A4573EAF1725}"/>
              </a:ext>
            </a:extLst>
          </p:cNvPr>
          <p:cNvSpPr>
            <a:spLocks noGrp="1"/>
          </p:cNvSpPr>
          <p:nvPr>
            <p:ph type="body" idx="1"/>
          </p:nvPr>
        </p:nvSpPr>
        <p:spPr>
          <a:xfrm>
            <a:off x="992646" y="2575212"/>
            <a:ext cx="6252247" cy="736282"/>
          </a:xfrm>
        </p:spPr>
        <p:txBody>
          <a:bodyPr>
            <a:normAutofit/>
          </a:bodyPr>
          <a:lstStyle/>
          <a:p>
            <a:r>
              <a:rPr lang="fr-FR" cap="none" dirty="0">
                <a:latin typeface="Calibri" panose="020F0502020204030204" pitchFamily="34" charset="0"/>
                <a:cs typeface="Calibri" panose="020F0502020204030204" pitchFamily="34" charset="0"/>
              </a:rPr>
              <a:t>Nous avons 5 fichiers provenant de la banque mondiale </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2028732"/>
            <a:ext cx="4639736" cy="736282"/>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b="1" dirty="0">
                <a:latin typeface="Calibri" panose="020F0502020204030204" pitchFamily="34" charset="0"/>
                <a:cs typeface="Calibri" panose="020F0502020204030204" pitchFamily="34" charset="0"/>
              </a:rPr>
              <a:t>2- présentation du jeu de donnée</a:t>
            </a:r>
          </a:p>
          <a:p>
            <a:r>
              <a:rPr lang="fr-FR" b="1" cap="none" dirty="0">
                <a:latin typeface="Calibri" panose="020F0502020204030204" pitchFamily="34" charset="0"/>
                <a:cs typeface="Calibri" panose="020F0502020204030204" pitchFamily="34" charset="0"/>
              </a:rPr>
              <a:t>a) description des données</a:t>
            </a:r>
          </a:p>
        </p:txBody>
      </p:sp>
      <p:sp>
        <p:nvSpPr>
          <p:cNvPr id="10" name="ZoneTexte 9">
            <a:extLst>
              <a:ext uri="{FF2B5EF4-FFF2-40B4-BE49-F238E27FC236}">
                <a16:creationId xmlns:a16="http://schemas.microsoft.com/office/drawing/2014/main" id="{03D70ADB-836C-42CF-A921-3677ADEEC68D}"/>
              </a:ext>
            </a:extLst>
          </p:cNvPr>
          <p:cNvSpPr txBox="1"/>
          <p:nvPr/>
        </p:nvSpPr>
        <p:spPr>
          <a:xfrm>
            <a:off x="923278" y="3097477"/>
            <a:ext cx="10981676" cy="3139321"/>
          </a:xfrm>
          <a:prstGeom prst="rect">
            <a:avLst/>
          </a:prstGeom>
          <a:noFill/>
        </p:spPr>
        <p:txBody>
          <a:bodyPr wrap="square">
            <a:spAutoFit/>
          </a:bodyPr>
          <a:lstStyle/>
          <a:p>
            <a:pPr marL="285750" indent="-285750">
              <a:buFontTx/>
              <a:buChar char="-"/>
            </a:pPr>
            <a:r>
              <a:rPr lang="fr-FR" b="1" dirty="0" err="1">
                <a:solidFill>
                  <a:srgbClr val="C00000"/>
                </a:solidFill>
                <a:effectLst/>
                <a:latin typeface="Calibri" panose="020F0502020204030204" pitchFamily="34" charset="0"/>
                <a:cs typeface="Calibri" panose="020F0502020204030204" pitchFamily="34" charset="0"/>
              </a:rPr>
              <a:t>EdStatsData</a:t>
            </a:r>
            <a:r>
              <a:rPr lang="fr-FR" b="1" dirty="0">
                <a:solidFill>
                  <a:srgbClr val="C00000"/>
                </a:solidFill>
                <a:effectLst/>
                <a:latin typeface="Calibri" panose="020F0502020204030204" pitchFamily="34" charset="0"/>
                <a:cs typeface="Calibri" panose="020F0502020204030204" pitchFamily="34" charset="0"/>
              </a:rPr>
              <a:t> </a:t>
            </a:r>
            <a:r>
              <a:rPr lang="fr-FR" b="1" dirty="0">
                <a:effectLst/>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contient les </a:t>
            </a:r>
            <a:r>
              <a:rPr lang="fr-FR" b="1" dirty="0">
                <a:latin typeface="Calibri" panose="020F0502020204030204" pitchFamily="34" charset="0"/>
                <a:cs typeface="Calibri" panose="020F0502020204030204" pitchFamily="34" charset="0"/>
              </a:rPr>
              <a:t>données statistiques principales</a:t>
            </a:r>
            <a:r>
              <a:rPr lang="fr-FR" dirty="0">
                <a:latin typeface="Calibri" panose="020F0502020204030204" pitchFamily="34" charset="0"/>
                <a:cs typeface="Calibri" panose="020F0502020204030204" pitchFamily="34" charset="0"/>
              </a:rPr>
              <a:t> sur l’éducation pour chaque pays, indicateur et année. C’est la base centrale qui regroupe les valeurs chiffrées, </a:t>
            </a:r>
          </a:p>
          <a:p>
            <a:pPr marL="285750" indent="-285750">
              <a:buFontTx/>
              <a:buChar char="-"/>
            </a:pPr>
            <a:r>
              <a:rPr lang="fr-FR" b="1" dirty="0" err="1">
                <a:solidFill>
                  <a:srgbClr val="C00000"/>
                </a:solidFill>
                <a:effectLst/>
                <a:latin typeface="Calibri" panose="020F0502020204030204" pitchFamily="34" charset="0"/>
                <a:cs typeface="Calibri" panose="020F0502020204030204" pitchFamily="34" charset="0"/>
              </a:rPr>
              <a:t>EdStatsSeries</a:t>
            </a:r>
            <a:r>
              <a:rPr lang="fr-FR" b="1" dirty="0">
                <a:solidFill>
                  <a:srgbClr val="C00000"/>
                </a:solidFill>
                <a:effectLst/>
                <a:latin typeface="Calibri" panose="020F0502020204030204" pitchFamily="34" charset="0"/>
                <a:cs typeface="Calibri" panose="020F0502020204030204" pitchFamily="34" charset="0"/>
              </a:rPr>
              <a:t> </a:t>
            </a:r>
            <a:r>
              <a:rPr lang="fr-FR" b="1" dirty="0">
                <a:effectLst/>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contient la liste des </a:t>
            </a:r>
            <a:r>
              <a:rPr lang="fr-FR" b="1" dirty="0">
                <a:latin typeface="Calibri" panose="020F0502020204030204" pitchFamily="34" charset="0"/>
                <a:cs typeface="Calibri" panose="020F0502020204030204" pitchFamily="34" charset="0"/>
              </a:rPr>
              <a:t>indicateurs éducatifs</a:t>
            </a:r>
            <a:r>
              <a:rPr lang="fr-FR" dirty="0">
                <a:latin typeface="Calibri" panose="020F0502020204030204" pitchFamily="34" charset="0"/>
                <a:cs typeface="Calibri" panose="020F0502020204030204" pitchFamily="34" charset="0"/>
              </a:rPr>
              <a:t>, avec leur code, leur nom, leur description et leur classification. Il sert à comprendre le sens et le contexte de chaque indicateur utilisé dans les bases de données </a:t>
            </a:r>
            <a:r>
              <a:rPr lang="fr-FR" dirty="0" err="1">
                <a:latin typeface="Calibri" panose="020F0502020204030204" pitchFamily="34" charset="0"/>
                <a:cs typeface="Calibri" panose="020F0502020204030204" pitchFamily="34" charset="0"/>
              </a:rPr>
              <a:t>EdStatsData</a:t>
            </a:r>
            <a:r>
              <a:rPr lang="fr-FR" dirty="0">
                <a:latin typeface="Calibri" panose="020F0502020204030204" pitchFamily="34" charset="0"/>
                <a:cs typeface="Calibri" panose="020F0502020204030204" pitchFamily="34" charset="0"/>
              </a:rPr>
              <a:t>.</a:t>
            </a:r>
          </a:p>
          <a:p>
            <a:pPr marL="285750" indent="-285750">
              <a:buFontTx/>
              <a:buChar char="-"/>
            </a:pPr>
            <a:r>
              <a:rPr lang="fr-FR" b="1" dirty="0" err="1">
                <a:solidFill>
                  <a:srgbClr val="C00000"/>
                </a:solidFill>
                <a:effectLst/>
                <a:latin typeface="Calibri" panose="020F0502020204030204" pitchFamily="34" charset="0"/>
                <a:cs typeface="Calibri" panose="020F0502020204030204" pitchFamily="34" charset="0"/>
              </a:rPr>
              <a:t>EdStatsFootNote</a:t>
            </a:r>
            <a:r>
              <a:rPr lang="fr-FR" b="1" dirty="0">
                <a:effectLst/>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fournit des </a:t>
            </a:r>
            <a:r>
              <a:rPr lang="fr-FR" b="1" dirty="0">
                <a:latin typeface="Calibri" panose="020F0502020204030204" pitchFamily="34" charset="0"/>
                <a:cs typeface="Calibri" panose="020F0502020204030204" pitchFamily="34" charset="0"/>
              </a:rPr>
              <a:t>notes explicatives</a:t>
            </a:r>
            <a:r>
              <a:rPr lang="fr-FR" dirty="0">
                <a:latin typeface="Calibri" panose="020F0502020204030204" pitchFamily="34" charset="0"/>
                <a:cs typeface="Calibri" panose="020F0502020204030204" pitchFamily="34" charset="0"/>
              </a:rPr>
              <a:t> spécifiques à certains pays, années ou indicateurs dans la base </a:t>
            </a:r>
            <a:r>
              <a:rPr lang="fr-FR" dirty="0" err="1">
                <a:latin typeface="Calibri" panose="020F0502020204030204" pitchFamily="34" charset="0"/>
                <a:cs typeface="Calibri" panose="020F0502020204030204" pitchFamily="34" charset="0"/>
              </a:rPr>
              <a:t>EdStatsData</a:t>
            </a:r>
            <a:r>
              <a:rPr lang="fr-FR" dirty="0">
                <a:latin typeface="Calibri" panose="020F0502020204030204" pitchFamily="34" charset="0"/>
                <a:cs typeface="Calibri" panose="020F0502020204030204" pitchFamily="34" charset="0"/>
              </a:rPr>
              <a:t>. Il aide à interpréter correctement les données</a:t>
            </a:r>
          </a:p>
          <a:p>
            <a:pPr marL="285750" indent="-285750">
              <a:buFontTx/>
              <a:buChar char="-"/>
            </a:pPr>
            <a:r>
              <a:rPr lang="fr-FR" b="1" dirty="0" err="1">
                <a:solidFill>
                  <a:srgbClr val="C00000"/>
                </a:solidFill>
                <a:effectLst/>
                <a:latin typeface="Calibri" panose="020F0502020204030204" pitchFamily="34" charset="0"/>
                <a:cs typeface="Calibri" panose="020F0502020204030204" pitchFamily="34" charset="0"/>
              </a:rPr>
              <a:t>EdStatsCountry</a:t>
            </a:r>
            <a:r>
              <a:rPr lang="fr-FR" b="1" dirty="0">
                <a:effectLst/>
                <a:latin typeface="Calibri" panose="020F0502020204030204" pitchFamily="34" charset="0"/>
                <a:cs typeface="Calibri" panose="020F0502020204030204" pitchFamily="34" charset="0"/>
              </a:rPr>
              <a:t> : </a:t>
            </a:r>
            <a:r>
              <a:rPr lang="fr-FR" dirty="0">
                <a:latin typeface="Calibri" panose="020F0502020204030204" pitchFamily="34" charset="0"/>
                <a:cs typeface="Calibri" panose="020F0502020204030204" pitchFamily="34" charset="0"/>
              </a:rPr>
              <a:t>contient des </a:t>
            </a:r>
            <a:r>
              <a:rPr lang="fr-FR" b="1" dirty="0">
                <a:latin typeface="Calibri" panose="020F0502020204030204" pitchFamily="34" charset="0"/>
                <a:cs typeface="Calibri" panose="020F0502020204030204" pitchFamily="34" charset="0"/>
              </a:rPr>
              <a:t>informations de référence sur les pays et régions</a:t>
            </a:r>
            <a:r>
              <a:rPr lang="fr-FR" dirty="0">
                <a:latin typeface="Calibri" panose="020F0502020204030204" pitchFamily="34" charset="0"/>
                <a:cs typeface="Calibri" panose="020F0502020204030204" pitchFamily="34" charset="0"/>
              </a:rPr>
              <a:t> (nom, code, région, revenu, etc.). Il permet de relier les données éducatives à des caractéristiques géographiques ou économiques des pays </a:t>
            </a:r>
            <a:endParaRPr lang="fr-FR" b="1" dirty="0">
              <a:solidFill>
                <a:srgbClr val="C00000"/>
              </a:solidFill>
              <a:effectLst/>
              <a:latin typeface="Calibri" panose="020F0502020204030204" pitchFamily="34" charset="0"/>
              <a:cs typeface="Calibri" panose="020F0502020204030204" pitchFamily="34" charset="0"/>
            </a:endParaRPr>
          </a:p>
          <a:p>
            <a:pPr marL="285750" indent="-285750">
              <a:buFontTx/>
              <a:buChar char="-"/>
            </a:pPr>
            <a:r>
              <a:rPr lang="fr-FR" b="1" dirty="0" err="1">
                <a:solidFill>
                  <a:srgbClr val="C00000"/>
                </a:solidFill>
                <a:effectLst/>
                <a:latin typeface="Calibri" panose="020F0502020204030204" pitchFamily="34" charset="0"/>
                <a:cs typeface="Calibri" panose="020F0502020204030204" pitchFamily="34" charset="0"/>
              </a:rPr>
              <a:t>EdStatsCountry_Series</a:t>
            </a:r>
            <a:r>
              <a:rPr lang="fr-FR" b="1" dirty="0">
                <a:solidFill>
                  <a:srgbClr val="C00000"/>
                </a:solidFill>
                <a:effectLst/>
                <a:latin typeface="Calibri" panose="020F0502020204030204" pitchFamily="34" charset="0"/>
                <a:cs typeface="Calibri" panose="020F0502020204030204" pitchFamily="34" charset="0"/>
              </a:rPr>
              <a:t> </a:t>
            </a:r>
            <a:r>
              <a:rPr lang="fr-FR" b="1" dirty="0">
                <a:effectLst/>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décrit les </a:t>
            </a:r>
            <a:r>
              <a:rPr lang="fr-FR" b="1" dirty="0">
                <a:latin typeface="Calibri" panose="020F0502020204030204" pitchFamily="34" charset="0"/>
                <a:cs typeface="Calibri" panose="020F0502020204030204" pitchFamily="34" charset="0"/>
              </a:rPr>
              <a:t>exceptions ou spécificités des indicateurs par pays, </a:t>
            </a:r>
            <a:r>
              <a:rPr lang="fr-FR" dirty="0">
                <a:latin typeface="Calibri" panose="020F0502020204030204" pitchFamily="34" charset="0"/>
                <a:cs typeface="Calibri" panose="020F0502020204030204" pitchFamily="34" charset="0"/>
              </a:rPr>
              <a:t>Il précise, par exemple, si un pays utilise une définition particulière pour un indicateur</a:t>
            </a:r>
            <a:r>
              <a:rPr lang="fr-FR" b="1"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0853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1: Présentation générale des données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2028732"/>
            <a:ext cx="4639736" cy="736282"/>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b="1" dirty="0">
                <a:latin typeface="Calibri" panose="020F0502020204030204" pitchFamily="34" charset="0"/>
                <a:cs typeface="Calibri" panose="020F0502020204030204" pitchFamily="34" charset="0"/>
              </a:rPr>
              <a:t>2- présentation du jeu de donnée</a:t>
            </a:r>
          </a:p>
          <a:p>
            <a:r>
              <a:rPr lang="fr-FR" b="1" cap="none" dirty="0">
                <a:latin typeface="Calibri" panose="020F0502020204030204" pitchFamily="34" charset="0"/>
                <a:cs typeface="Calibri" panose="020F0502020204030204" pitchFamily="34" charset="0"/>
              </a:rPr>
              <a:t>a) description des données</a:t>
            </a:r>
          </a:p>
        </p:txBody>
      </p:sp>
      <p:pic>
        <p:nvPicPr>
          <p:cNvPr id="8" name="Image 7">
            <a:extLst>
              <a:ext uri="{FF2B5EF4-FFF2-40B4-BE49-F238E27FC236}">
                <a16:creationId xmlns:a16="http://schemas.microsoft.com/office/drawing/2014/main" id="{32A66539-2560-4CC4-9CDC-15A9245B069A}"/>
              </a:ext>
            </a:extLst>
          </p:cNvPr>
          <p:cNvPicPr>
            <a:picLocks noChangeAspect="1"/>
          </p:cNvPicPr>
          <p:nvPr/>
        </p:nvPicPr>
        <p:blipFill>
          <a:blip r:embed="rId2"/>
          <a:stretch>
            <a:fillRect/>
          </a:stretch>
        </p:blipFill>
        <p:spPr>
          <a:xfrm>
            <a:off x="714202" y="3086926"/>
            <a:ext cx="10771618" cy="2355085"/>
          </a:xfrm>
          <a:prstGeom prst="rect">
            <a:avLst/>
          </a:prstGeom>
        </p:spPr>
      </p:pic>
    </p:spTree>
    <p:extLst>
      <p:ext uri="{BB962C8B-B14F-4D97-AF65-F5344CB8AC3E}">
        <p14:creationId xmlns:p14="http://schemas.microsoft.com/office/powerpoint/2010/main" val="276903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1: Présentation générale des données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2028732"/>
            <a:ext cx="4639736" cy="736282"/>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b="1" dirty="0">
                <a:latin typeface="Calibri" panose="020F0502020204030204" pitchFamily="34" charset="0"/>
                <a:cs typeface="Calibri" panose="020F0502020204030204" pitchFamily="34" charset="0"/>
              </a:rPr>
              <a:t>2- présentation du jeu de donnée</a:t>
            </a:r>
          </a:p>
          <a:p>
            <a:r>
              <a:rPr lang="fr-FR" b="1" cap="none" dirty="0">
                <a:latin typeface="Calibri" panose="020F0502020204030204" pitchFamily="34" charset="0"/>
                <a:cs typeface="Calibri" panose="020F0502020204030204" pitchFamily="34" charset="0"/>
              </a:rPr>
              <a:t>b) Sélection des années pour notre étude </a:t>
            </a:r>
          </a:p>
        </p:txBody>
      </p:sp>
      <p:pic>
        <p:nvPicPr>
          <p:cNvPr id="6" name="Image 5">
            <a:extLst>
              <a:ext uri="{FF2B5EF4-FFF2-40B4-BE49-F238E27FC236}">
                <a16:creationId xmlns:a16="http://schemas.microsoft.com/office/drawing/2014/main" id="{04331DC4-58D8-4FC1-B5BF-7F286D60F280}"/>
              </a:ext>
            </a:extLst>
          </p:cNvPr>
          <p:cNvPicPr>
            <a:picLocks noChangeAspect="1"/>
          </p:cNvPicPr>
          <p:nvPr/>
        </p:nvPicPr>
        <p:blipFill>
          <a:blip r:embed="rId2"/>
          <a:stretch>
            <a:fillRect/>
          </a:stretch>
        </p:blipFill>
        <p:spPr>
          <a:xfrm>
            <a:off x="0" y="2769907"/>
            <a:ext cx="12192000" cy="3874411"/>
          </a:xfrm>
          <a:prstGeom prst="rect">
            <a:avLst/>
          </a:prstGeom>
        </p:spPr>
      </p:pic>
      <p:sp>
        <p:nvSpPr>
          <p:cNvPr id="7" name="Ellipse 6">
            <a:extLst>
              <a:ext uri="{FF2B5EF4-FFF2-40B4-BE49-F238E27FC236}">
                <a16:creationId xmlns:a16="http://schemas.microsoft.com/office/drawing/2014/main" id="{DD6B02E0-F88F-4FB5-8BE3-4B0CA6E3BEA6}"/>
              </a:ext>
            </a:extLst>
          </p:cNvPr>
          <p:cNvSpPr/>
          <p:nvPr/>
        </p:nvSpPr>
        <p:spPr>
          <a:xfrm>
            <a:off x="6187736" y="3790764"/>
            <a:ext cx="2343706" cy="26544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DDD3F2C0-22D3-4644-B728-9A8912EDA98B}"/>
              </a:ext>
            </a:extLst>
          </p:cNvPr>
          <p:cNvSpPr txBox="1"/>
          <p:nvPr/>
        </p:nvSpPr>
        <p:spPr>
          <a:xfrm>
            <a:off x="8735628" y="2121129"/>
            <a:ext cx="2506648" cy="646331"/>
          </a:xfrm>
          <a:prstGeom prst="rect">
            <a:avLst/>
          </a:prstGeom>
          <a:noFill/>
          <a:ln w="19050">
            <a:solidFill>
              <a:schemeClr val="tx1"/>
            </a:solidFill>
            <a:prstDash val="lgDashDotDot"/>
            <a:extLst>
              <a:ext uri="{C807C97D-BFC1-408E-A445-0C87EB9F89A2}">
                <ask:lineSketchStyleProps xmlns:ask="http://schemas.microsoft.com/office/drawing/2018/sketchyshapes" sd="3662268381">
                  <a:custGeom>
                    <a:avLst/>
                    <a:gdLst>
                      <a:gd name="connsiteX0" fmla="*/ 0 w 2448940"/>
                      <a:gd name="connsiteY0" fmla="*/ 0 h 646331"/>
                      <a:gd name="connsiteX1" fmla="*/ 2448940 w 2448940"/>
                      <a:gd name="connsiteY1" fmla="*/ 0 h 646331"/>
                      <a:gd name="connsiteX2" fmla="*/ 2448940 w 2448940"/>
                      <a:gd name="connsiteY2" fmla="*/ 646331 h 646331"/>
                      <a:gd name="connsiteX3" fmla="*/ 0 w 2448940"/>
                      <a:gd name="connsiteY3" fmla="*/ 646331 h 646331"/>
                      <a:gd name="connsiteX4" fmla="*/ 0 w 2448940"/>
                      <a:gd name="connsiteY4" fmla="*/ 0 h 646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940" h="646331" extrusionOk="0">
                        <a:moveTo>
                          <a:pt x="0" y="0"/>
                        </a:moveTo>
                        <a:cubicBezTo>
                          <a:pt x="619822" y="111628"/>
                          <a:pt x="2096903" y="-91946"/>
                          <a:pt x="2448940" y="0"/>
                        </a:cubicBezTo>
                        <a:cubicBezTo>
                          <a:pt x="2432877" y="144997"/>
                          <a:pt x="2486682" y="414139"/>
                          <a:pt x="2448940" y="646331"/>
                        </a:cubicBezTo>
                        <a:cubicBezTo>
                          <a:pt x="1412878" y="481996"/>
                          <a:pt x="1133764" y="507081"/>
                          <a:pt x="0" y="646331"/>
                        </a:cubicBezTo>
                        <a:cubicBezTo>
                          <a:pt x="42063" y="329147"/>
                          <a:pt x="-46382" y="175207"/>
                          <a:pt x="0" y="0"/>
                        </a:cubicBezTo>
                        <a:close/>
                      </a:path>
                    </a:pathLst>
                  </a:custGeom>
                  <ask:type>
                    <ask:lineSketchNone/>
                  </ask:type>
                </ask:lineSketchStyleProps>
              </a:ext>
            </a:extLst>
          </a:ln>
        </p:spPr>
        <p:txBody>
          <a:bodyPr wrap="none" rtlCol="0">
            <a:spAutoFit/>
          </a:bodyPr>
          <a:lstStyle/>
          <a:p>
            <a:r>
              <a:rPr lang="fr-FR" dirty="0"/>
              <a:t>Zone d’étude</a:t>
            </a:r>
          </a:p>
          <a:p>
            <a:r>
              <a:rPr lang="fr-FR" dirty="0"/>
              <a:t>Sélection: 2008 à 2012</a:t>
            </a:r>
          </a:p>
        </p:txBody>
      </p:sp>
      <p:cxnSp>
        <p:nvCxnSpPr>
          <p:cNvPr id="11" name="Connecteur droit avec flèche 10">
            <a:extLst>
              <a:ext uri="{FF2B5EF4-FFF2-40B4-BE49-F238E27FC236}">
                <a16:creationId xmlns:a16="http://schemas.microsoft.com/office/drawing/2014/main" id="{325F0EA8-C798-4295-A9FF-5C35C4999AFD}"/>
              </a:ext>
            </a:extLst>
          </p:cNvPr>
          <p:cNvCxnSpPr>
            <a:endCxn id="7" idx="7"/>
          </p:cNvCxnSpPr>
          <p:nvPr/>
        </p:nvCxnSpPr>
        <p:spPr>
          <a:xfrm flipH="1">
            <a:off x="8188214" y="2765014"/>
            <a:ext cx="538536" cy="1414481"/>
          </a:xfrm>
          <a:prstGeom prst="straightConnector1">
            <a:avLst/>
          </a:prstGeom>
          <a:ln w="28575">
            <a:solidFill>
              <a:schemeClr val="tx1">
                <a:lumMod val="95000"/>
                <a:lumOff val="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292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1: Présentation générale des données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2028732"/>
            <a:ext cx="6891440"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présentation du jeu de donnée</a:t>
            </a:r>
          </a:p>
          <a:p>
            <a:r>
              <a:rPr lang="fr-FR" sz="1700" b="1" cap="none" dirty="0">
                <a:latin typeface="Calibri" panose="020F0502020204030204" pitchFamily="34" charset="0"/>
                <a:cs typeface="Calibri" panose="020F0502020204030204" pitchFamily="34" charset="0"/>
              </a:rPr>
              <a:t>c) Sélection des indicateurs pertinents pour notre étude </a:t>
            </a:r>
          </a:p>
        </p:txBody>
      </p:sp>
      <p:sp>
        <p:nvSpPr>
          <p:cNvPr id="3" name="ZoneTexte 2">
            <a:extLst>
              <a:ext uri="{FF2B5EF4-FFF2-40B4-BE49-F238E27FC236}">
                <a16:creationId xmlns:a16="http://schemas.microsoft.com/office/drawing/2014/main" id="{F9F7FE46-90D1-4700-8C94-17C9A9C6B7E4}"/>
              </a:ext>
            </a:extLst>
          </p:cNvPr>
          <p:cNvSpPr txBox="1"/>
          <p:nvPr/>
        </p:nvSpPr>
        <p:spPr>
          <a:xfrm>
            <a:off x="1015605" y="3106916"/>
            <a:ext cx="9136860" cy="923330"/>
          </a:xfrm>
          <a:prstGeom prst="rect">
            <a:avLst/>
          </a:prstGeom>
          <a:noFill/>
        </p:spPr>
        <p:txBody>
          <a:bodyPr wrap="none" rtlCol="0">
            <a:spAutoFit/>
          </a:bodyPr>
          <a:lstStyle/>
          <a:p>
            <a:pPr marL="285750" indent="-285750">
              <a:buFontTx/>
              <a:buChar char="-"/>
            </a:pPr>
            <a:r>
              <a:rPr lang="fr-FR" dirty="0"/>
              <a:t>Suppression des pays ayant moins d’un million d’habitants, car petits marchés</a:t>
            </a:r>
          </a:p>
          <a:p>
            <a:pPr marL="285750" indent="-285750">
              <a:buFontTx/>
              <a:buChar char="-"/>
            </a:pPr>
            <a:r>
              <a:rPr lang="fr-FR" dirty="0"/>
              <a:t>Suppression des pays dont le taux d’utilisation d’internet par habitant est inférieur à 25%</a:t>
            </a:r>
          </a:p>
          <a:p>
            <a:pPr marL="285750" indent="-285750">
              <a:buFontTx/>
              <a:buChar char="-"/>
            </a:pPr>
            <a:r>
              <a:rPr lang="fr-FR" dirty="0"/>
              <a:t>Suppression de tous les sujets liés à l’éducation primaire, pas notre cible </a:t>
            </a:r>
          </a:p>
        </p:txBody>
      </p:sp>
      <p:sp>
        <p:nvSpPr>
          <p:cNvPr id="4" name="ZoneTexte 3">
            <a:extLst>
              <a:ext uri="{FF2B5EF4-FFF2-40B4-BE49-F238E27FC236}">
                <a16:creationId xmlns:a16="http://schemas.microsoft.com/office/drawing/2014/main" id="{CEB720E6-3C7B-4D18-9342-3B2DC4E4AEA0}"/>
              </a:ext>
            </a:extLst>
          </p:cNvPr>
          <p:cNvSpPr txBox="1"/>
          <p:nvPr/>
        </p:nvSpPr>
        <p:spPr>
          <a:xfrm>
            <a:off x="1585932" y="4372148"/>
            <a:ext cx="5756704" cy="369332"/>
          </a:xfrm>
          <a:prstGeom prst="rect">
            <a:avLst/>
          </a:prstGeom>
          <a:noFill/>
        </p:spPr>
        <p:txBody>
          <a:bodyPr wrap="none" rtlCol="0">
            <a:spAutoFit/>
          </a:bodyPr>
          <a:lstStyle/>
          <a:p>
            <a:r>
              <a:rPr lang="fr-FR" b="0" i="0" dirty="0">
                <a:solidFill>
                  <a:schemeClr val="tx1">
                    <a:lumMod val="95000"/>
                    <a:lumOff val="5000"/>
                  </a:schemeClr>
                </a:solidFill>
                <a:effectLst/>
                <a:latin typeface="Consolas" panose="020B0609020204030204" pitchFamily="49" charset="0"/>
              </a:rPr>
              <a:t> Ensemble des données actuelles (883265, 10)</a:t>
            </a:r>
            <a:endParaRPr lang="fr-FR" dirty="0">
              <a:solidFill>
                <a:schemeClr val="tx1">
                  <a:lumMod val="95000"/>
                  <a:lumOff val="5000"/>
                </a:schemeClr>
              </a:solidFill>
            </a:endParaRPr>
          </a:p>
        </p:txBody>
      </p:sp>
    </p:spTree>
    <p:extLst>
      <p:ext uri="{BB962C8B-B14F-4D97-AF65-F5344CB8AC3E}">
        <p14:creationId xmlns:p14="http://schemas.microsoft.com/office/powerpoint/2010/main" val="2318995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1: Présentation générale des données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2028732"/>
            <a:ext cx="593641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présentation du jeu de donnée</a:t>
            </a:r>
          </a:p>
          <a:p>
            <a:r>
              <a:rPr lang="fr-FR" sz="1700" b="1" cap="none" dirty="0">
                <a:latin typeface="Calibri" panose="020F0502020204030204" pitchFamily="34" charset="0"/>
                <a:cs typeface="Calibri" panose="020F0502020204030204" pitchFamily="34" charset="0"/>
              </a:rPr>
              <a:t>c) Sélection des indicateurs pertinents pour notre étude </a:t>
            </a:r>
          </a:p>
        </p:txBody>
      </p:sp>
      <p:sp>
        <p:nvSpPr>
          <p:cNvPr id="5" name="ZoneTexte 4">
            <a:extLst>
              <a:ext uri="{FF2B5EF4-FFF2-40B4-BE49-F238E27FC236}">
                <a16:creationId xmlns:a16="http://schemas.microsoft.com/office/drawing/2014/main" id="{203ECB68-98D7-4F9F-AEDA-859302B34353}"/>
              </a:ext>
            </a:extLst>
          </p:cNvPr>
          <p:cNvSpPr txBox="1"/>
          <p:nvPr/>
        </p:nvSpPr>
        <p:spPr>
          <a:xfrm>
            <a:off x="808164" y="2951446"/>
            <a:ext cx="10058400" cy="3754874"/>
          </a:xfrm>
          <a:prstGeom prst="rect">
            <a:avLst/>
          </a:prstGeom>
          <a:noFill/>
        </p:spPr>
        <p:txBody>
          <a:bodyPr wrap="square" rtlCol="0">
            <a:spAutoFit/>
          </a:bodyPr>
          <a:lstStyle/>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Population, total</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fr-FR" sz="1400" dirty="0"/>
              <a:t>Estime la taille potentielle du marché global dans chaque pays.</a:t>
            </a:r>
            <a:endParaRPr lang="en-US" sz="1400" b="0" i="1" dirty="0">
              <a:solidFill>
                <a:schemeClr val="tx1">
                  <a:lumMod val="95000"/>
                  <a:lumOff val="5000"/>
                </a:schemeClr>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Internet users (per 100 people) </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fr-FR" sz="1400" dirty="0"/>
              <a:t>Mesure l’accessibilité aux formations en ligne : un critère clé pour l’activité.</a:t>
            </a:r>
            <a:endParaRPr lang="en-US" sz="1400" i="1" dirty="0">
              <a:solidFill>
                <a:schemeClr val="tx1">
                  <a:lumMod val="95000"/>
                  <a:lumOff val="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Unemployment, total (% of total labor force)</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fr-FR" sz="1400" dirty="0"/>
              <a:t>Indice d’un besoin accru en formation pour améliorer l’employabilité.</a:t>
            </a:r>
            <a:endParaRPr lang="en-US" sz="1400" b="0" i="1" dirty="0">
              <a:solidFill>
                <a:schemeClr val="tx1">
                  <a:lumMod val="95000"/>
                  <a:lumOff val="5000"/>
                </a:schemeClr>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Labor force, total</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fr-FR" sz="1400" dirty="0"/>
              <a:t>Donne une idée de la dynamique économique et du bassin de jeunes actifs.</a:t>
            </a:r>
            <a:endParaRPr lang="en-US" sz="1400" b="0" i="1" dirty="0">
              <a:solidFill>
                <a:schemeClr val="tx1">
                  <a:lumMod val="95000"/>
                  <a:lumOff val="5000"/>
                </a:schemeClr>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GDP per capita (current US$)</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PIB </a:t>
            </a:r>
            <a:r>
              <a:rPr lang="fr-FR" sz="1400" dirty="0"/>
              <a:t>Permet d’évaluer le pouvoir d’achat des clients potentiels.</a:t>
            </a:r>
            <a:endParaRPr lang="en-US" sz="1400" b="0" i="1" dirty="0">
              <a:solidFill>
                <a:schemeClr val="tx1">
                  <a:lumMod val="95000"/>
                  <a:lumOff val="5000"/>
                </a:schemeClr>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Population of the official entrance age to secondary general education, both sexes (number)</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fr-FR" sz="1400" dirty="0"/>
              <a:t>Cible directe pour les formations de niveau lycée.</a:t>
            </a:r>
            <a:endParaRPr lang="en-US" sz="1400" b="0" i="1" dirty="0">
              <a:solidFill>
                <a:schemeClr val="tx1">
                  <a:lumMod val="95000"/>
                  <a:lumOff val="5000"/>
                </a:schemeClr>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Population of the official age for tertiary education, both sexes (number)</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fr-FR" sz="1400" dirty="0"/>
              <a:t>Cible directe pour les formations de niveau universitaire.</a:t>
            </a: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GNI per capita, PPP (current international $)</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en-US" sz="1400" b="1" dirty="0">
                <a:solidFill>
                  <a:schemeClr val="tx1">
                    <a:lumMod val="95000"/>
                    <a:lumOff val="5000"/>
                  </a:schemeClr>
                </a:solidFill>
                <a:latin typeface="Calibri" panose="020F0502020204030204" pitchFamily="34" charset="0"/>
                <a:cs typeface="Calibri" panose="020F0502020204030204" pitchFamily="34" charset="0"/>
              </a:rPr>
              <a:t>Pouvoir d’achat </a:t>
            </a:r>
            <a:r>
              <a:rPr lang="fr-FR" sz="1400" dirty="0"/>
              <a:t>Permet de comparer le niveau de vie réel entre pays, au-delà du taux de change.</a:t>
            </a:r>
            <a:endParaRPr lang="en-US" sz="1400" b="0" i="1" dirty="0">
              <a:solidFill>
                <a:schemeClr val="tx1">
                  <a:lumMod val="95000"/>
                  <a:lumOff val="5000"/>
                </a:schemeClr>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Enrolment in tertiary education, all programmes, both sexes (number)</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fr-FR" sz="1400" dirty="0"/>
              <a:t>Mesure l’intérêt et l’accès à l’enseignement supérieur : un marché actif pour nos services.</a:t>
            </a:r>
            <a:endParaRPr lang="en-US" sz="1400" b="0" i="1" dirty="0">
              <a:solidFill>
                <a:schemeClr val="tx1">
                  <a:lumMod val="95000"/>
                  <a:lumOff val="5000"/>
                </a:schemeClr>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Percentage of students in secondary education enrolled in vocational programmes, both sexes (%)</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fr-FR" sz="1400" dirty="0"/>
              <a:t>Identifie les pays où les parcours pro sont privilégiés, ce qui peut influencer la demande de formation académique.</a:t>
            </a:r>
            <a:endParaRPr lang="en-US" sz="1400" b="0" i="1" dirty="0">
              <a:solidFill>
                <a:schemeClr val="tx1">
                  <a:lumMod val="95000"/>
                  <a:lumOff val="5000"/>
                </a:schemeClr>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1400" b="1" i="1" dirty="0">
                <a:solidFill>
                  <a:schemeClr val="tx1">
                    <a:lumMod val="95000"/>
                    <a:lumOff val="5000"/>
                  </a:schemeClr>
                </a:solidFill>
                <a:effectLst/>
                <a:latin typeface="Calibri" panose="020F0502020204030204" pitchFamily="34" charset="0"/>
                <a:cs typeface="Calibri" panose="020F0502020204030204" pitchFamily="34" charset="0"/>
              </a:rPr>
              <a:t>Population, ages 15-24, total</a:t>
            </a:r>
            <a:r>
              <a:rPr lang="en-US" sz="1400" b="1" dirty="0">
                <a:solidFill>
                  <a:schemeClr val="tx1">
                    <a:lumMod val="95000"/>
                    <a:lumOff val="5000"/>
                  </a:schemeClr>
                </a:solidFill>
                <a:effectLst/>
                <a:latin typeface="Calibri" panose="020F0502020204030204" pitchFamily="34" charset="0"/>
                <a:cs typeface="Calibri" panose="020F0502020204030204" pitchFamily="34" charset="0"/>
              </a:rPr>
              <a:t>: </a:t>
            </a:r>
            <a:r>
              <a:rPr lang="fr-FR" sz="1400" dirty="0"/>
              <a:t>Représente le cœur de cible : les jeunes en âge de se former ou de faire des choix d’orientation.</a:t>
            </a:r>
            <a:endParaRPr lang="en-US" sz="1400" b="0" i="1" dirty="0">
              <a:solidFill>
                <a:schemeClr val="tx1">
                  <a:lumMod val="95000"/>
                  <a:lumOff val="5000"/>
                </a:schemeClr>
              </a:solidFill>
              <a:effectLst/>
              <a:latin typeface="Calibri" panose="020F0502020204030204" pitchFamily="34" charset="0"/>
              <a:cs typeface="Calibri" panose="020F0502020204030204" pitchFamily="34" charset="0"/>
            </a:endParaRPr>
          </a:p>
          <a:p>
            <a:endParaRPr lang="fr-FR" sz="1400" dirty="0">
              <a:solidFill>
                <a:schemeClr val="tx1">
                  <a:lumMod val="95000"/>
                  <a:lumOff val="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6752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5EE317-FB69-481B-B589-01CE1F9855B6}"/>
              </a:ext>
            </a:extLst>
          </p:cNvPr>
          <p:cNvSpPr>
            <a:spLocks noGrp="1"/>
          </p:cNvSpPr>
          <p:nvPr>
            <p:ph type="title"/>
          </p:nvPr>
        </p:nvSpPr>
        <p:spPr/>
        <p:txBody>
          <a:bodyPr/>
          <a:lstStyle/>
          <a:p>
            <a:r>
              <a:rPr lang="fr-FR" dirty="0"/>
              <a:t>ETAPE 1: Présentation générale des données</a:t>
            </a:r>
          </a:p>
        </p:txBody>
      </p:sp>
      <p:sp>
        <p:nvSpPr>
          <p:cNvPr id="15" name="Espace réservé du texte 2">
            <a:extLst>
              <a:ext uri="{FF2B5EF4-FFF2-40B4-BE49-F238E27FC236}">
                <a16:creationId xmlns:a16="http://schemas.microsoft.com/office/drawing/2014/main" id="{5D4FB9D1-849D-48B9-A31C-7BF1248D52FC}"/>
              </a:ext>
            </a:extLst>
          </p:cNvPr>
          <p:cNvSpPr txBox="1">
            <a:spLocks/>
          </p:cNvSpPr>
          <p:nvPr/>
        </p:nvSpPr>
        <p:spPr>
          <a:xfrm>
            <a:off x="1018564" y="2028732"/>
            <a:ext cx="7166648" cy="73628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1700" b="1" dirty="0">
                <a:latin typeface="Calibri" panose="020F0502020204030204" pitchFamily="34" charset="0"/>
                <a:cs typeface="Calibri" panose="020F0502020204030204" pitchFamily="34" charset="0"/>
              </a:rPr>
              <a:t>2- présentation du jeu de donnée</a:t>
            </a:r>
          </a:p>
          <a:p>
            <a:r>
              <a:rPr lang="fr-FR" sz="1700" b="1" cap="none" dirty="0">
                <a:latin typeface="Calibri" panose="020F0502020204030204" pitchFamily="34" charset="0"/>
                <a:cs typeface="Calibri" panose="020F0502020204030204" pitchFamily="34" charset="0"/>
              </a:rPr>
              <a:t>d) Regroupement des données dans un dataframe appelé « </a:t>
            </a:r>
            <a:r>
              <a:rPr lang="fr-FR" sz="1700" b="1" cap="none" dirty="0" err="1">
                <a:latin typeface="Calibri" panose="020F0502020204030204" pitchFamily="34" charset="0"/>
                <a:cs typeface="Calibri" panose="020F0502020204030204" pitchFamily="34" charset="0"/>
              </a:rPr>
              <a:t>All_Data</a:t>
            </a:r>
            <a:r>
              <a:rPr lang="fr-FR" sz="1700" b="1" cap="none" dirty="0">
                <a:latin typeface="Calibri" panose="020F0502020204030204" pitchFamily="34" charset="0"/>
                <a:cs typeface="Calibri" panose="020F0502020204030204" pitchFamily="34" charset="0"/>
              </a:rPr>
              <a:t> »</a:t>
            </a:r>
          </a:p>
        </p:txBody>
      </p:sp>
      <p:pic>
        <p:nvPicPr>
          <p:cNvPr id="4" name="Image 3">
            <a:extLst>
              <a:ext uri="{FF2B5EF4-FFF2-40B4-BE49-F238E27FC236}">
                <a16:creationId xmlns:a16="http://schemas.microsoft.com/office/drawing/2014/main" id="{60CF7C23-DB2F-4E0D-AA3B-7E102636F4C1}"/>
              </a:ext>
            </a:extLst>
          </p:cNvPr>
          <p:cNvPicPr>
            <a:picLocks noChangeAspect="1"/>
          </p:cNvPicPr>
          <p:nvPr/>
        </p:nvPicPr>
        <p:blipFill>
          <a:blip r:embed="rId2"/>
          <a:stretch>
            <a:fillRect/>
          </a:stretch>
        </p:blipFill>
        <p:spPr>
          <a:xfrm>
            <a:off x="0" y="3037077"/>
            <a:ext cx="12192000" cy="3788307"/>
          </a:xfrm>
          <a:prstGeom prst="rect">
            <a:avLst/>
          </a:prstGeom>
        </p:spPr>
      </p:pic>
    </p:spTree>
    <p:extLst>
      <p:ext uri="{BB962C8B-B14F-4D97-AF65-F5344CB8AC3E}">
        <p14:creationId xmlns:p14="http://schemas.microsoft.com/office/powerpoint/2010/main" val="2431913540"/>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{FDB7121E-C377-448F-8F77-890384E41989}tf22712842_win32</Template>
  <TotalTime>3318</TotalTime>
  <Words>1498</Words>
  <Application>Microsoft Office PowerPoint</Application>
  <PresentationFormat>Grand écran</PresentationFormat>
  <Paragraphs>148</Paragraphs>
  <Slides>31</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Arial</vt:lpstr>
      <vt:lpstr>Bookman Old Style</vt:lpstr>
      <vt:lpstr>Calibri</vt:lpstr>
      <vt:lpstr>Consolas</vt:lpstr>
      <vt:lpstr>Franklin Gothic Book</vt:lpstr>
      <vt:lpstr>Wingdings</vt:lpstr>
      <vt:lpstr>Custom</vt:lpstr>
      <vt:lpstr>Analysez des données d’un systême éducatif  </vt:lpstr>
      <vt:lpstr>Présentation PowerPoint</vt:lpstr>
      <vt:lpstr>ETAPE 1: Présentation générale des données</vt:lpstr>
      <vt:lpstr>ETAPE 1: Présentation générale des données</vt:lpstr>
      <vt:lpstr>ETAPE 1: Présentation générale des données</vt:lpstr>
      <vt:lpstr>ETAPE 1: Présentation générale des données</vt:lpstr>
      <vt:lpstr>ETAPE 1: Présentation générale des données</vt:lpstr>
      <vt:lpstr>ETAPE 1: Présentation générale des données</vt:lpstr>
      <vt:lpstr>ETAPE 1: Présentation générale des données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ETAPE 2: Analyse des données et interprétations</vt:lpstr>
      <vt:lpstr>Conclusion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Analysez des données des systems éducatifs</dc:title>
  <dc:creator>Symphor Fonkou</dc:creator>
  <cp:lastModifiedBy>Symphor Fonkou</cp:lastModifiedBy>
  <cp:revision>71</cp:revision>
  <dcterms:created xsi:type="dcterms:W3CDTF">2025-03-25T10:55:00Z</dcterms:created>
  <dcterms:modified xsi:type="dcterms:W3CDTF">2025-04-01T12:32:16Z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